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256" r:id="rId2"/>
    <p:sldId id="331" r:id="rId3"/>
    <p:sldId id="332" r:id="rId4"/>
    <p:sldId id="333" r:id="rId5"/>
    <p:sldId id="334" r:id="rId6"/>
    <p:sldId id="365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18" r:id="rId25"/>
    <p:sldId id="312" r:id="rId26"/>
    <p:sldId id="283" r:id="rId27"/>
    <p:sldId id="322" r:id="rId28"/>
    <p:sldId id="323" r:id="rId29"/>
    <p:sldId id="362" r:id="rId30"/>
    <p:sldId id="364" r:id="rId31"/>
    <p:sldId id="324" r:id="rId32"/>
    <p:sldId id="352" r:id="rId33"/>
    <p:sldId id="319" r:id="rId34"/>
    <p:sldId id="330" r:id="rId35"/>
    <p:sldId id="329" r:id="rId36"/>
    <p:sldId id="326" r:id="rId37"/>
    <p:sldId id="328" r:id="rId38"/>
    <p:sldId id="353" r:id="rId39"/>
    <p:sldId id="354" r:id="rId40"/>
    <p:sldId id="355" r:id="rId41"/>
    <p:sldId id="358" r:id="rId42"/>
    <p:sldId id="359" r:id="rId43"/>
    <p:sldId id="360" r:id="rId44"/>
    <p:sldId id="361" r:id="rId45"/>
    <p:sldId id="356" r:id="rId46"/>
    <p:sldId id="327" r:id="rId47"/>
    <p:sldId id="304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B88114"/>
    <a:srgbClr val="E09E19"/>
    <a:srgbClr val="FDD9FE"/>
    <a:srgbClr val="2D637F"/>
    <a:srgbClr val="9DAD33"/>
    <a:srgbClr val="6C3302"/>
    <a:srgbClr val="584F29"/>
    <a:srgbClr val="ED4E33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84237" autoAdjust="0"/>
  </p:normalViewPr>
  <p:slideViewPr>
    <p:cSldViewPr snapToGrid="0" snapToObjects="1">
      <p:cViewPr varScale="1">
        <p:scale>
          <a:sx n="96" d="100"/>
          <a:sy n="96" d="100"/>
        </p:scale>
        <p:origin x="2076" y="72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pPr/>
              <a:t>5/19/2017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4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381" cy="4114795"/>
          </a:xfrm>
          <a:prstGeom prst="rect">
            <a:avLst/>
          </a:prstGeom>
          <a:noFill/>
          <a:ln>
            <a:noFill/>
          </a:ln>
        </p:spPr>
        <p:txBody>
          <a:bodyPr lIns="82045" tIns="82045" rIns="82045" bIns="82045" anchor="ctr" anchorCtr="0">
            <a:noAutofit/>
          </a:bodyPr>
          <a:lstStyle/>
          <a:p>
            <a:endParaRPr dirty="0"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260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17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81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27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4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15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5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0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88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58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 </a:t>
            </a:r>
            <a:r>
              <a:rPr lang="en-US" dirty="0" err="1"/>
              <a:t>Qaim</a:t>
            </a:r>
            <a:r>
              <a:rPr lang="en-US" dirty="0"/>
              <a:t> - plenary speaker and instigator of priority isotopes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0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65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64Zn  - 49.17%, 66Zn – 27.73%, 67Zn – 4.04%, 68Zn – 18.45%</a:t>
            </a:r>
          </a:p>
          <a:p>
            <a:r>
              <a:rPr lang="en-US" dirty="0"/>
              <a:t>46Ti – 8.25%, 47Ti</a:t>
            </a:r>
            <a:r>
              <a:rPr lang="en-US" baseline="0" dirty="0"/>
              <a:t> – 7.44%, 48Ti – 73.72%, 49Ti – 5.41%, 50Ti – 5.18%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36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Producing O(10 </a:t>
            </a:r>
            <a:r>
              <a:rPr lang="en-US" dirty="0" err="1"/>
              <a:t>kBq</a:t>
            </a:r>
            <a:r>
              <a:rPr lang="en-US" dirty="0"/>
              <a:t>), with dead</a:t>
            </a:r>
            <a:r>
              <a:rPr lang="en-US" baseline="0" dirty="0"/>
              <a:t> time &lt; 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43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9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 May 2017 </a:t>
            </a:r>
            <a:r>
              <a:rPr lang="cs-CZ" dirty="0"/>
              <a:t>| </a:t>
            </a:r>
            <a:r>
              <a:rPr lang="en-US" dirty="0"/>
              <a:t> Oslo Nuclear Physics Summer School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 May 2017 </a:t>
            </a:r>
            <a:r>
              <a:rPr lang="cs-CZ" dirty="0"/>
              <a:t>| </a:t>
            </a:r>
            <a:r>
              <a:rPr lang="en-US" dirty="0"/>
              <a:t> Oslo Nuclear Physics Summer School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 May 2017 </a:t>
            </a:r>
            <a:r>
              <a:rPr lang="cs-CZ" dirty="0"/>
              <a:t>| </a:t>
            </a:r>
            <a:r>
              <a:rPr lang="en-US" dirty="0"/>
              <a:t> Oslo Nuclear Physics Summer School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 May 2017 </a:t>
            </a:r>
            <a:r>
              <a:rPr lang="cs-CZ" dirty="0"/>
              <a:t>| </a:t>
            </a:r>
            <a:r>
              <a:rPr lang="en-US" dirty="0"/>
              <a:t> Oslo Nuclear Physics Summer School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162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15157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 May 2017 </a:t>
            </a:r>
            <a:r>
              <a:rPr lang="cs-CZ" dirty="0"/>
              <a:t>| </a:t>
            </a:r>
            <a:r>
              <a:rPr lang="en-US" dirty="0"/>
              <a:t> Oslo Nuclear Physics Summer School</a:t>
            </a: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02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  <p:sldLayoutId id="2147483682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5962648901_0a58d30a05_ov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2"/>
          <a:stretch/>
        </p:blipFill>
        <p:spPr>
          <a:xfrm>
            <a:off x="0" y="0"/>
            <a:ext cx="9157368" cy="6928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425" y="2952778"/>
            <a:ext cx="7681823" cy="1448130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Medical Isotope Production at Berkeley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400908"/>
            <a:ext cx="8113143" cy="111359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Andrew S. Voyles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19 May 2017</a:t>
            </a:r>
          </a:p>
          <a:p>
            <a:r>
              <a:rPr lang="en-US" dirty="0">
                <a:solidFill>
                  <a:schemeClr val="bg1"/>
                </a:solidFill>
              </a:rPr>
              <a:t>2017 Nuclear Physics Summer School in Oslo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 descr="LBNL_logo.svg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65670" y="150099"/>
            <a:ext cx="3311364" cy="20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21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4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/>
              <a:t>The UC Berkeley High Flux Neutron Generator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/>
          <a:srcRect l="13689" t="5691" r="16320"/>
          <a:stretch/>
        </p:blipFill>
        <p:spPr>
          <a:xfrm>
            <a:off x="164708" y="1676995"/>
            <a:ext cx="4321878" cy="332449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Parallelogram 14"/>
          <p:cNvSpPr/>
          <p:nvPr/>
        </p:nvSpPr>
        <p:spPr>
          <a:xfrm rot="900000" flipH="1">
            <a:off x="3429766" y="3446398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Zn</a:t>
            </a:r>
          </a:p>
        </p:txBody>
      </p:sp>
      <p:sp>
        <p:nvSpPr>
          <p:cNvPr id="16" name="Parallelogram 15"/>
          <p:cNvSpPr/>
          <p:nvPr/>
        </p:nvSpPr>
        <p:spPr>
          <a:xfrm rot="900000" flipH="1">
            <a:off x="3495672" y="3589129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</a:t>
            </a:r>
          </a:p>
        </p:txBody>
      </p:sp>
      <p:sp>
        <p:nvSpPr>
          <p:cNvPr id="17" name="Parallelogram 16"/>
          <p:cNvSpPr/>
          <p:nvPr/>
        </p:nvSpPr>
        <p:spPr>
          <a:xfrm rot="900000" flipH="1">
            <a:off x="6274241" y="1716127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Zn</a:t>
            </a:r>
          </a:p>
        </p:txBody>
      </p:sp>
      <p:sp>
        <p:nvSpPr>
          <p:cNvPr id="18" name="Parallelogram 17"/>
          <p:cNvSpPr/>
          <p:nvPr/>
        </p:nvSpPr>
        <p:spPr>
          <a:xfrm rot="900000" flipH="1">
            <a:off x="6989502" y="4628121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1798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-0.31232 0.2553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00" y="128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3.33333E-6 L -0.38212 -0.15139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00" y="-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3.33333E-6 L -0.15659 -0.18241 " pathEditMode="relative" ptsTypes="AA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1585 -0.181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0" y="-9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11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4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pic>
        <p:nvPicPr>
          <p:cNvPr id="1026" name="Picture 2" descr="D:\Documents\School Work\Isotope Data\Proposals\IMG_20160531_183154957_HDR.jpg"/>
          <p:cNvPicPr>
            <a:picLocks noChangeAspect="1" noChangeArrowheads="1"/>
          </p:cNvPicPr>
          <p:nvPr/>
        </p:nvPicPr>
        <p:blipFill>
          <a:blip r:embed="rId5"/>
          <a:srcRect l="6908" t="6361" r="3947" b="15306"/>
          <a:stretch>
            <a:fillRect/>
          </a:stretch>
        </p:blipFill>
        <p:spPr bwMode="auto">
          <a:xfrm>
            <a:off x="5524310" y="1081594"/>
            <a:ext cx="3494995" cy="5455287"/>
          </a:xfrm>
          <a:prstGeom prst="rect">
            <a:avLst/>
          </a:prstGeom>
          <a:noFill/>
        </p:spPr>
      </p:pic>
      <p:sp>
        <p:nvSpPr>
          <p:cNvPr id="49" name="Trapezoid 48"/>
          <p:cNvSpPr/>
          <p:nvPr/>
        </p:nvSpPr>
        <p:spPr>
          <a:xfrm rot="5400000">
            <a:off x="3756795" y="2163523"/>
            <a:ext cx="3324495" cy="2351440"/>
          </a:xfrm>
          <a:prstGeom prst="trapezoid">
            <a:avLst>
              <a:gd name="adj" fmla="val 5478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rgbClr val="EEF1F4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/>
              <a:t>The UC Berkeley High Flux Neutron Generator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/>
          <a:srcRect l="13689" t="5691" r="16320"/>
          <a:stretch/>
        </p:blipFill>
        <p:spPr>
          <a:xfrm>
            <a:off x="164708" y="1676995"/>
            <a:ext cx="4321878" cy="332449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0" name="Parallelogram 49"/>
          <p:cNvSpPr/>
          <p:nvPr/>
        </p:nvSpPr>
        <p:spPr>
          <a:xfrm rot="900000" flipH="1">
            <a:off x="1998416" y="2194507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Zn</a:t>
            </a:r>
          </a:p>
        </p:txBody>
      </p:sp>
      <p:sp>
        <p:nvSpPr>
          <p:cNvPr id="51" name="Parallelogram 50"/>
          <p:cNvSpPr/>
          <p:nvPr/>
        </p:nvSpPr>
        <p:spPr>
          <a:xfrm rot="900000" flipH="1">
            <a:off x="2064322" y="2337238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81456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562" y="312434"/>
            <a:ext cx="8537519" cy="1143000"/>
          </a:xfrm>
        </p:spPr>
        <p:txBody>
          <a:bodyPr>
            <a:normAutofit/>
          </a:bodyPr>
          <a:lstStyle/>
          <a:p>
            <a:r>
              <a:rPr lang="en-US" dirty="0"/>
              <a:t>Relative Activation Measurements</a:t>
            </a:r>
            <a:endParaRPr lang="en-US" sz="4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Documents\School Work\Isotope Data\Proposals\IMG_20160531_182618557_HDR.jpg"/>
          <p:cNvPicPr>
            <a:picLocks noChangeAspect="1" noChangeArrowheads="1"/>
          </p:cNvPicPr>
          <p:nvPr/>
        </p:nvPicPr>
        <p:blipFill>
          <a:blip r:embed="rId2"/>
          <a:srcRect l="7126" t="6406" r="32403" b="9740"/>
          <a:stretch>
            <a:fillRect/>
          </a:stretch>
        </p:blipFill>
        <p:spPr bwMode="auto">
          <a:xfrm>
            <a:off x="457200" y="1499028"/>
            <a:ext cx="5173364" cy="4038600"/>
          </a:xfrm>
          <a:prstGeom prst="rect">
            <a:avLst/>
          </a:prstGeom>
          <a:noFill/>
        </p:spPr>
      </p:pic>
      <p:pic>
        <p:nvPicPr>
          <p:cNvPr id="2051" name="Picture 3" descr="D:\Documents\School Work\Isotope Data\Proposals\IMG_20160531_182635712_HDR.jpg"/>
          <p:cNvPicPr>
            <a:picLocks noChangeAspect="1" noChangeArrowheads="1"/>
          </p:cNvPicPr>
          <p:nvPr/>
        </p:nvPicPr>
        <p:blipFill>
          <a:blip r:embed="rId3"/>
          <a:srcRect l="9215" t="12760" r="12257" b="9896"/>
          <a:stretch>
            <a:fillRect/>
          </a:stretch>
        </p:blipFill>
        <p:spPr bwMode="auto">
          <a:xfrm>
            <a:off x="6035406" y="1499028"/>
            <a:ext cx="2798675" cy="4896344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2458527" y="5537628"/>
            <a:ext cx="378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Ortec</a:t>
            </a:r>
            <a:r>
              <a:rPr lang="en-US" dirty="0"/>
              <a:t> 80% HPGe detector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173431" y="1184972"/>
            <a:ext cx="2745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Ortec</a:t>
            </a:r>
            <a:r>
              <a:rPr lang="en-US" dirty="0"/>
              <a:t> Planar LEPS detector </a:t>
            </a:r>
          </a:p>
        </p:txBody>
      </p:sp>
    </p:spTree>
    <p:extLst>
      <p:ext uri="{BB962C8B-B14F-4D97-AF65-F5344CB8AC3E}">
        <p14:creationId xmlns:p14="http://schemas.microsoft.com/office/powerpoint/2010/main" val="838156269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4"/>
          </p:nvPr>
        </p:nvPicPr>
        <p:blipFill rotWithShape="1">
          <a:blip r:embed="rId2"/>
          <a:srcRect l="3781" t="18514" r="6734" b="13287"/>
          <a:stretch/>
        </p:blipFill>
        <p:spPr>
          <a:xfrm>
            <a:off x="2782956" y="1043609"/>
            <a:ext cx="6361044" cy="3637721"/>
          </a:xfr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Relative Activation Measurements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24" t="19626" r="5831" b="14226"/>
          <a:stretch/>
        </p:blipFill>
        <p:spPr>
          <a:xfrm>
            <a:off x="69574" y="3329609"/>
            <a:ext cx="6400800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4722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3"/>
          <p:cNvPicPr>
            <a:picLocks noGrp="1" noChangeAspect="1"/>
          </p:cNvPicPr>
          <p:nvPr>
            <p:ph idx="14"/>
          </p:nvPr>
        </p:nvPicPr>
        <p:blipFill rotWithShape="1">
          <a:blip r:embed="rId4"/>
          <a:srcRect l="3781" t="18514" r="6734" b="13287"/>
          <a:stretch/>
        </p:blipFill>
        <p:spPr>
          <a:xfrm>
            <a:off x="2782956" y="1043609"/>
            <a:ext cx="6361044" cy="3637721"/>
          </a:xfr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/>
          <a:srcRect l="4124" t="19626" r="5831" b="14226"/>
          <a:stretch/>
        </p:blipFill>
        <p:spPr>
          <a:xfrm>
            <a:off x="69574" y="3329609"/>
            <a:ext cx="6400800" cy="352839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Relative Activation Measurements</a:t>
            </a:r>
          </a:p>
        </p:txBody>
      </p:sp>
      <p:pic>
        <p:nvPicPr>
          <p:cNvPr id="25" name="Picture 24" descr="336keV_curve.em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851" y="1535974"/>
            <a:ext cx="4343400" cy="325915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03497" y="2162287"/>
            <a:ext cx="2401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aramond Pro Bold" pitchFamily="18" charset="0"/>
              </a:rPr>
              <a:t>t</a:t>
            </a:r>
            <a:r>
              <a:rPr lang="en-US" sz="2000" baseline="-25000" dirty="0">
                <a:latin typeface="Adobe Garamond Pro Bold" pitchFamily="18" charset="0"/>
              </a:rPr>
              <a:t>1/2</a:t>
            </a:r>
            <a:r>
              <a:rPr lang="en-US" sz="2000" dirty="0">
                <a:latin typeface="Adobe Garamond Pro Bold" pitchFamily="18" charset="0"/>
              </a:rPr>
              <a:t> = 4.519 ± 0.044 h</a:t>
            </a:r>
          </a:p>
          <a:p>
            <a:r>
              <a:rPr lang="en-US" sz="2000" dirty="0">
                <a:latin typeface="Adobe Garamond Pro Bold" pitchFamily="18" charset="0"/>
              </a:rPr>
              <a:t>(ENSDF = 4.486 h)</a:t>
            </a:r>
          </a:p>
          <a:p>
            <a:r>
              <a:rPr lang="en-US" sz="2000" dirty="0">
                <a:latin typeface="Adobe Garamond Pro Bold" pitchFamily="18" charset="0"/>
              </a:rPr>
              <a:t>χ</a:t>
            </a:r>
            <a:r>
              <a:rPr lang="en-US" sz="2000" baseline="30000" dirty="0">
                <a:latin typeface="Adobe Garamond Pro Bold" pitchFamily="18" charset="0"/>
              </a:rPr>
              <a:t>2</a:t>
            </a:r>
            <a:r>
              <a:rPr lang="en-US" sz="2000" dirty="0">
                <a:latin typeface="Adobe Garamond Pro Bold" pitchFamily="18" charset="0"/>
              </a:rPr>
              <a:t> /</a:t>
            </a:r>
            <a:r>
              <a:rPr lang="el-GR" sz="2000" dirty="0">
                <a:latin typeface="Calibri"/>
              </a:rPr>
              <a:t>ν</a:t>
            </a:r>
            <a:r>
              <a:rPr lang="en-US" sz="2000" dirty="0">
                <a:latin typeface="Adobe Garamond Pro Bold" pitchFamily="18" charset="0"/>
              </a:rPr>
              <a:t> = 1.656</a:t>
            </a:r>
          </a:p>
        </p:txBody>
      </p:sp>
      <p:pic>
        <p:nvPicPr>
          <p:cNvPr id="26" name="Picture 25" descr="511keV_curve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0600" y="3329609"/>
            <a:ext cx="4343400" cy="325915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78189" y="5204522"/>
            <a:ext cx="2734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aramond Pro Bold" pitchFamily="18" charset="0"/>
              </a:rPr>
              <a:t>t</a:t>
            </a:r>
            <a:r>
              <a:rPr lang="en-US" sz="2000" baseline="-25000" dirty="0">
                <a:latin typeface="Adobe Garamond Pro Bold" pitchFamily="18" charset="0"/>
              </a:rPr>
              <a:t>1/2</a:t>
            </a:r>
            <a:r>
              <a:rPr lang="en-US" sz="2000" dirty="0">
                <a:latin typeface="Adobe Garamond Pro Bold" pitchFamily="18" charset="0"/>
              </a:rPr>
              <a:t> = 12.097 ± 0.8348 h</a:t>
            </a:r>
          </a:p>
          <a:p>
            <a:r>
              <a:rPr lang="en-US" sz="2000" dirty="0">
                <a:latin typeface="Adobe Garamond Pro Bold" pitchFamily="18" charset="0"/>
              </a:rPr>
              <a:t>(ENSDF = 12.701 h)</a:t>
            </a:r>
          </a:p>
          <a:p>
            <a:r>
              <a:rPr lang="en-US" sz="2000" dirty="0">
                <a:latin typeface="Adobe Garamond Pro Bold" pitchFamily="18" charset="0"/>
              </a:rPr>
              <a:t>χ</a:t>
            </a:r>
            <a:r>
              <a:rPr lang="en-US" sz="2000" baseline="30000" dirty="0">
                <a:latin typeface="Adobe Garamond Pro Bold" pitchFamily="18" charset="0"/>
              </a:rPr>
              <a:t>2</a:t>
            </a:r>
            <a:r>
              <a:rPr lang="en-US" sz="2000" dirty="0">
                <a:latin typeface="Adobe Garamond Pro Bold" pitchFamily="18" charset="0"/>
              </a:rPr>
              <a:t> /</a:t>
            </a:r>
            <a:r>
              <a:rPr lang="el-GR" sz="2000" dirty="0"/>
              <a:t>ν</a:t>
            </a:r>
            <a:r>
              <a:rPr lang="en-US" sz="2000" dirty="0">
                <a:latin typeface="Adobe Garamond Pro Bold" pitchFamily="18" charset="0"/>
              </a:rPr>
              <a:t> = 1.743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4441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4200" dirty="0">
                <a:solidFill>
                  <a:srgbClr val="E09E19"/>
                </a:solidFill>
                <a:latin typeface="Georgia"/>
                <a:cs typeface="Georgia"/>
              </a:rPr>
              <a:t>Relative Activation Measurements</a:t>
            </a:r>
          </a:p>
        </p:txBody>
      </p:sp>
      <p:pic>
        <p:nvPicPr>
          <p:cNvPr id="3075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97" y="1205001"/>
            <a:ext cx="5318681" cy="3990975"/>
          </a:xfrm>
          <a:prstGeom prst="rect">
            <a:avLst/>
          </a:prstGeom>
          <a:noFill/>
        </p:spPr>
      </p:pic>
      <p:pic>
        <p:nvPicPr>
          <p:cNvPr id="3074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63081" y="3036276"/>
            <a:ext cx="4867568" cy="3652473"/>
          </a:xfrm>
          <a:prstGeom prst="rect">
            <a:avLst/>
          </a:prstGeom>
          <a:noFill/>
        </p:spPr>
      </p:pic>
      <p:sp>
        <p:nvSpPr>
          <p:cNvPr id="25" name="Content Placeholder 2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35125" y="2085174"/>
            <a:ext cx="2854295" cy="400110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itchFamily="18" charset="0"/>
              </a:rPr>
              <a:t>What’s going on???</a:t>
            </a:r>
          </a:p>
        </p:txBody>
      </p:sp>
    </p:spTree>
    <p:extLst>
      <p:ext uri="{BB962C8B-B14F-4D97-AF65-F5344CB8AC3E}">
        <p14:creationId xmlns:p14="http://schemas.microsoft.com/office/powerpoint/2010/main" val="1114925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pic>
        <p:nvPicPr>
          <p:cNvPr id="7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4739" y="1876802"/>
            <a:ext cx="3549568" cy="351009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 rot="16200000">
            <a:off x="-5853" y="3358161"/>
            <a:ext cx="4195575" cy="57018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Titanium   </a:t>
            </a:r>
          </a:p>
        </p:txBody>
      </p:sp>
      <p:sp>
        <p:nvSpPr>
          <p:cNvPr id="35" name="Explosion 2 34"/>
          <p:cNvSpPr/>
          <p:nvPr/>
        </p:nvSpPr>
        <p:spPr>
          <a:xfrm>
            <a:off x="1358939" y="3180685"/>
            <a:ext cx="1440611" cy="1082617"/>
          </a:xfrm>
          <a:prstGeom prst="irregularSeal2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34740" y="3122955"/>
            <a:ext cx="1322280" cy="12596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06841" y="3597305"/>
            <a:ext cx="373292" cy="37329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05953" y="3477100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97450" y="3477100"/>
            <a:ext cx="488054" cy="493497"/>
            <a:chOff x="397450" y="3477100"/>
            <a:chExt cx="488054" cy="493497"/>
          </a:xfrm>
        </p:grpSpPr>
        <p:sp>
          <p:nvSpPr>
            <p:cNvPr id="14" name="Oval 13"/>
            <p:cNvSpPr/>
            <p:nvPr/>
          </p:nvSpPr>
          <p:spPr>
            <a:xfrm>
              <a:off x="397450" y="3597305"/>
              <a:ext cx="373292" cy="3732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12212" y="3477100"/>
              <a:ext cx="373292" cy="37329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</p:grpSp>
      <p:sp>
        <p:nvSpPr>
          <p:cNvPr id="17" name="Oval 16"/>
          <p:cNvSpPr/>
          <p:nvPr/>
        </p:nvSpPr>
        <p:spPr>
          <a:xfrm>
            <a:off x="4093440" y="3224013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9" name="Oval 18"/>
          <p:cNvSpPr/>
          <p:nvPr/>
        </p:nvSpPr>
        <p:spPr>
          <a:xfrm>
            <a:off x="3610385" y="1876802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0" name="Oval 19"/>
          <p:cNvSpPr/>
          <p:nvPr/>
        </p:nvSpPr>
        <p:spPr>
          <a:xfrm>
            <a:off x="4280086" y="4773967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1" name="Oval 20"/>
          <p:cNvSpPr/>
          <p:nvPr/>
        </p:nvSpPr>
        <p:spPr>
          <a:xfrm>
            <a:off x="3859670" y="2483766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80133" y="3721994"/>
            <a:ext cx="2052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80133" y="2766912"/>
            <a:ext cx="1692415" cy="96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501829">
            <a:off x="2630156" y="3032753"/>
            <a:ext cx="913746" cy="1399373"/>
          </a:xfrm>
          <a:prstGeom prst="arc">
            <a:avLst>
              <a:gd name="adj1" fmla="val 15982546"/>
              <a:gd name="adj2" fmla="val 199212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251915" y="3227973"/>
            <a:ext cx="35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021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04 -4.07407E-6 L 0.14496 -4.0740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 0.24213 L -4.16667E-6 -4.44444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3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96 0.0456 L 4.44444E-6 -2.22222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3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327 -0.18033 L 1.94444E-6 1.85185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" y="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3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726 0.15347 L -1.11111E-6 -1.85185E-6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12" grpId="0" animBg="1"/>
      <p:bldP spid="11" grpId="0" animBg="1"/>
      <p:bldP spid="11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9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D:\Documents\School Work\Isotope Data\Zn Run\talys_empire\figures\mcnp_flux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996616"/>
            <a:ext cx="4813469" cy="3611880"/>
          </a:xfrm>
          <a:prstGeom prst="rect">
            <a:avLst/>
          </a:prstGeom>
          <a:noFill/>
        </p:spPr>
      </p:pic>
      <p:pic>
        <p:nvPicPr>
          <p:cNvPr id="5123" name="Picture 3" descr="D:\Documents\School Work\Isotope Data\Zn Run\talys_empire\figures\scatt_angle.emf"/>
          <p:cNvPicPr>
            <a:picLocks noChangeAspect="1" noChangeArrowheads="1"/>
          </p:cNvPicPr>
          <p:nvPr/>
        </p:nvPicPr>
        <p:blipFill>
          <a:blip r:embed="rId4"/>
          <a:srcRect r="5086"/>
          <a:stretch>
            <a:fillRect/>
          </a:stretch>
        </p:blipFill>
        <p:spPr bwMode="auto">
          <a:xfrm>
            <a:off x="4572000" y="996617"/>
            <a:ext cx="4572000" cy="3610580"/>
          </a:xfrm>
          <a:prstGeom prst="rect">
            <a:avLst/>
          </a:prstGeom>
          <a:noFill/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0751" y="481633"/>
            <a:ext cx="274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H. </a:t>
            </a:r>
            <a:r>
              <a:rPr lang="en-US" dirty="0" err="1"/>
              <a:t>Liskien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</a:t>
            </a:r>
            <a:r>
              <a:rPr lang="en-US" dirty="0" err="1"/>
              <a:t>Nucl</a:t>
            </a:r>
            <a:r>
              <a:rPr lang="en-US" dirty="0"/>
              <a:t> Data Tables, </a:t>
            </a:r>
            <a:r>
              <a:rPr lang="en-US" dirty="0" err="1"/>
              <a:t>vol</a:t>
            </a:r>
            <a:r>
              <a:rPr lang="en-US" dirty="0"/>
              <a:t> 11, 2973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idx="14"/>
          </p:nvPr>
        </p:nvSpPr>
        <p:spPr>
          <a:xfrm>
            <a:off x="3797031" y="312434"/>
            <a:ext cx="2238375" cy="49236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7716" y="4656357"/>
            <a:ext cx="2929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Neutron flux profile modeled in target and monitor foil, using MCNP6</a:t>
            </a:r>
          </a:p>
        </p:txBody>
      </p:sp>
      <p:pic>
        <p:nvPicPr>
          <p:cNvPr id="8" name="Picture 4" descr="D:\Documents\School Work\Isotope Data\Proposals\mcnp_vised.PNG"/>
          <p:cNvPicPr>
            <a:picLocks noChangeAspect="1" noChangeArrowheads="1"/>
          </p:cNvPicPr>
          <p:nvPr/>
        </p:nvPicPr>
        <p:blipFill>
          <a:blip r:embed="rId5"/>
          <a:srcRect l="3348" t="16859" r="3376" b="16190"/>
          <a:stretch>
            <a:fillRect/>
          </a:stretch>
        </p:blipFill>
        <p:spPr bwMode="auto">
          <a:xfrm>
            <a:off x="707630" y="1640763"/>
            <a:ext cx="3189740" cy="1473864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>
          <a:xfrm flipH="1">
            <a:off x="711112" y="2347274"/>
            <a:ext cx="1475907" cy="87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427402" y="2347274"/>
            <a:ext cx="1770972" cy="87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9735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D:\Documents\School Work\Isotope Data\Zn Run\talys_empire\figures\mcnp_flux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996616"/>
            <a:ext cx="4813469" cy="3611880"/>
          </a:xfrm>
          <a:prstGeom prst="rect">
            <a:avLst/>
          </a:prstGeom>
          <a:noFill/>
        </p:spPr>
      </p:pic>
      <p:pic>
        <p:nvPicPr>
          <p:cNvPr id="5123" name="Picture 3" descr="D:\Documents\School Work\Isotope Data\Zn Run\talys_empire\figures\scatt_angle.emf"/>
          <p:cNvPicPr>
            <a:picLocks noChangeAspect="1" noChangeArrowheads="1"/>
          </p:cNvPicPr>
          <p:nvPr/>
        </p:nvPicPr>
        <p:blipFill>
          <a:blip r:embed="rId4"/>
          <a:srcRect r="5086"/>
          <a:stretch>
            <a:fillRect/>
          </a:stretch>
        </p:blipFill>
        <p:spPr bwMode="auto">
          <a:xfrm>
            <a:off x="4572000" y="996617"/>
            <a:ext cx="4572000" cy="3610580"/>
          </a:xfrm>
          <a:prstGeom prst="rect">
            <a:avLst/>
          </a:prstGeom>
          <a:noFill/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0751" y="481633"/>
            <a:ext cx="274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H. </a:t>
            </a:r>
            <a:r>
              <a:rPr lang="en-US" dirty="0" err="1"/>
              <a:t>Liskien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</a:t>
            </a:r>
            <a:r>
              <a:rPr lang="en-US" dirty="0" err="1"/>
              <a:t>Nucl</a:t>
            </a:r>
            <a:r>
              <a:rPr lang="en-US" dirty="0"/>
              <a:t> Data Tables, </a:t>
            </a:r>
            <a:r>
              <a:rPr lang="en-US" dirty="0" err="1"/>
              <a:t>vol</a:t>
            </a:r>
            <a:r>
              <a:rPr lang="en-US" dirty="0"/>
              <a:t> 11, 2973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7716" y="4656357"/>
            <a:ext cx="2929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Neutron flux profile modeled in target and monitor foil, using MCNP6</a:t>
            </a:r>
          </a:p>
        </p:txBody>
      </p:sp>
      <p:pic>
        <p:nvPicPr>
          <p:cNvPr id="8" name="Picture 4" descr="D:\Documents\School Work\Isotope Data\Proposals\mcnp_vised.PNG"/>
          <p:cNvPicPr>
            <a:picLocks noChangeAspect="1" noChangeArrowheads="1"/>
          </p:cNvPicPr>
          <p:nvPr/>
        </p:nvPicPr>
        <p:blipFill>
          <a:blip r:embed="rId5"/>
          <a:srcRect l="3348" t="16859" r="3376" b="16190"/>
          <a:stretch>
            <a:fillRect/>
          </a:stretch>
        </p:blipFill>
        <p:spPr bwMode="auto">
          <a:xfrm>
            <a:off x="707630" y="1640763"/>
            <a:ext cx="3189740" cy="1473864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>
          <a:xfrm flipH="1">
            <a:off x="711112" y="2347274"/>
            <a:ext cx="1475907" cy="87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427402" y="2347274"/>
            <a:ext cx="1770972" cy="87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Content Placeholder 17" descr="fracplot.png"/>
          <p:cNvPicPr>
            <a:picLocks noGrp="1" noChangeAspect="1"/>
          </p:cNvPicPr>
          <p:nvPr>
            <p:ph idx="14"/>
          </p:nvPr>
        </p:nvPicPr>
        <p:blipFill>
          <a:blip r:embed="rId6"/>
          <a:stretch>
            <a:fillRect/>
          </a:stretch>
        </p:blipFill>
        <p:spPr>
          <a:xfrm>
            <a:off x="2286000" y="2741875"/>
            <a:ext cx="4572000" cy="3388751"/>
          </a:xfrm>
        </p:spPr>
      </p:pic>
      <p:pic>
        <p:nvPicPr>
          <p:cNvPr id="17" name="Content Placeholder 16" descr="reac_frac.PNG"/>
          <p:cNvPicPr>
            <a:picLocks noGrp="1" noChangeAspect="1"/>
          </p:cNvPicPr>
          <p:nvPr>
            <p:ph idx="14"/>
          </p:nvPr>
        </p:nvPicPr>
        <p:blipFill>
          <a:blip r:embed="rId7"/>
          <a:stretch>
            <a:fillRect/>
          </a:stretch>
        </p:blipFill>
        <p:spPr>
          <a:xfrm>
            <a:off x="5876801" y="4685853"/>
            <a:ext cx="3306523" cy="1332996"/>
          </a:xfrm>
        </p:spPr>
      </p:pic>
      <p:cxnSp>
        <p:nvCxnSpPr>
          <p:cNvPr id="19" name="Straight Connector 18"/>
          <p:cNvCxnSpPr/>
          <p:nvPr/>
        </p:nvCxnSpPr>
        <p:spPr>
          <a:xfrm>
            <a:off x="2890684" y="4385187"/>
            <a:ext cx="23695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260258" y="4385187"/>
            <a:ext cx="0" cy="1386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890684" y="3441290"/>
            <a:ext cx="28120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02710" y="3441290"/>
            <a:ext cx="0" cy="2330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90684" y="5338916"/>
            <a:ext cx="15043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95019" y="5338916"/>
            <a:ext cx="0" cy="432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79786" y="5891242"/>
            <a:ext cx="3164214" cy="954107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eorgia" pitchFamily="18" charset="0"/>
              </a:rPr>
              <a:t>E</a:t>
            </a:r>
            <a:r>
              <a:rPr lang="en-US" sz="1400" baseline="-25000" dirty="0" err="1">
                <a:latin typeface="Georgia" pitchFamily="18" charset="0"/>
              </a:rPr>
              <a:t>max</a:t>
            </a:r>
            <a:r>
              <a:rPr lang="en-US" sz="1400" dirty="0">
                <a:latin typeface="Georgia" pitchFamily="18" charset="0"/>
              </a:rPr>
              <a:t> = Maximum energy neutron subtended by foil</a:t>
            </a:r>
          </a:p>
          <a:p>
            <a:r>
              <a:rPr lang="en-US" sz="1400" dirty="0">
                <a:latin typeface="Georgia" pitchFamily="18" charset="0"/>
              </a:rPr>
              <a:t>F(E’) = Fraction of Total Reactions induced up to energy E’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47306" y="541203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&lt;E&gt;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94444" y="54218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l-GR" dirty="0"/>
              <a:t>σ</a:t>
            </a:r>
            <a:r>
              <a:rPr lang="en-US" baseline="-25000" dirty="0"/>
              <a:t>&lt;E&gt;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69706" y="54218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l-GR" dirty="0"/>
              <a:t>σ</a:t>
            </a:r>
            <a:r>
              <a:rPr lang="en-US" baseline="-25000" dirty="0"/>
              <a:t>&lt;E&gt;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8035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pic>
        <p:nvPicPr>
          <p:cNvPr id="3075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97" y="1205001"/>
            <a:ext cx="5318681" cy="3990975"/>
          </a:xfrm>
          <a:prstGeom prst="rect">
            <a:avLst/>
          </a:prstGeom>
          <a:noFill/>
        </p:spPr>
      </p:pic>
      <p:pic>
        <p:nvPicPr>
          <p:cNvPr id="3074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63081" y="3036276"/>
            <a:ext cx="4867568" cy="365247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24475" y="2182049"/>
            <a:ext cx="3001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ucida Grande"/>
              </a:rPr>
              <a:t>Before…</a:t>
            </a:r>
          </a:p>
        </p:txBody>
      </p:sp>
      <p:sp>
        <p:nvSpPr>
          <p:cNvPr id="7" name="Oval 6"/>
          <p:cNvSpPr/>
          <p:nvPr/>
        </p:nvSpPr>
        <p:spPr>
          <a:xfrm>
            <a:off x="2329073" y="4014577"/>
            <a:ext cx="206375" cy="20637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04396" y="4813540"/>
            <a:ext cx="206375" cy="20637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13044" y="1135262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64</a:t>
            </a:r>
            <a:r>
              <a:rPr lang="en-US" dirty="0">
                <a:latin typeface="Georgia" pitchFamily="18" charset="0"/>
              </a:rPr>
              <a:t>Zn(n,p)</a:t>
            </a:r>
            <a:r>
              <a:rPr lang="en-US" baseline="30000" dirty="0">
                <a:latin typeface="Georgia" pitchFamily="18" charset="0"/>
              </a:rPr>
              <a:t>64</a:t>
            </a:r>
            <a:r>
              <a:rPr lang="en-US" dirty="0">
                <a:latin typeface="Georgia" pitchFamily="18" charset="0"/>
              </a:rPr>
              <a:t>Cu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6981" y="2940098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Ti(n,p)</a:t>
            </a:r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Sc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" y="1868130"/>
            <a:ext cx="432618" cy="2352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2"/>
          <a:srcRect t="17668" r="92222" b="47046"/>
          <a:stretch>
            <a:fillRect/>
          </a:stretch>
        </p:blipFill>
        <p:spPr bwMode="auto">
          <a:xfrm>
            <a:off x="2897" y="2381316"/>
            <a:ext cx="413687" cy="1408239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330074" y="3789555"/>
            <a:ext cx="320584" cy="2045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4"/>
          <a:srcRect t="32435" r="92023" b="34803"/>
          <a:stretch>
            <a:fillRect/>
          </a:stretch>
        </p:blipFill>
        <p:spPr bwMode="auto">
          <a:xfrm>
            <a:off x="4282049" y="4220952"/>
            <a:ext cx="388273" cy="11966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9592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1649712"/>
            <a:ext cx="8446168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Berkeley is currently leading a targeted experimental campaign to address these needs: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(n,p) production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cross sections – UCB</a:t>
            </a: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Stacked-target charged particle excitation functions – LBNL / LANL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Tunable quasi-monoenergetic neutron source – LBNL</a:t>
            </a:r>
          </a:p>
          <a:p>
            <a:pPr lvl="2">
              <a:spcBef>
                <a:spcPct val="20000"/>
              </a:spcBef>
            </a:pP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742950" lvl="1" indent="-285750">
              <a:spcBef>
                <a:spcPct val="20000"/>
              </a:spcBef>
            </a:pPr>
            <a:endParaRPr lang="el-GR" sz="20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06712"/>
            <a:ext cx="65701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0271647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paper_tab.PNG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5846980" y="54902"/>
            <a:ext cx="3282971" cy="2147610"/>
          </a:xfr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pic>
        <p:nvPicPr>
          <p:cNvPr id="3075" name="Picture 3" descr="D:\Documents\School Work\Isotope Data\Proposals\64cu_new.emf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892" y="1205001"/>
            <a:ext cx="5318679" cy="3990974"/>
          </a:xfrm>
          <a:prstGeom prst="rect">
            <a:avLst/>
          </a:prstGeom>
          <a:noFill/>
        </p:spPr>
      </p:pic>
      <p:pic>
        <p:nvPicPr>
          <p:cNvPr id="3074" name="Picture 2" descr="D:\Documents\School Work\Isotope Data\Proposals\47sc_new.emf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262385" y="3036276"/>
            <a:ext cx="4867567" cy="365247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24475" y="2182049"/>
            <a:ext cx="3001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ucida Grande"/>
              </a:rPr>
              <a:t>After!</a:t>
            </a:r>
          </a:p>
        </p:txBody>
      </p:sp>
      <p:sp>
        <p:nvSpPr>
          <p:cNvPr id="11" name="Oval 10"/>
          <p:cNvSpPr/>
          <p:nvPr/>
        </p:nvSpPr>
        <p:spPr>
          <a:xfrm>
            <a:off x="2329073" y="4014577"/>
            <a:ext cx="206375" cy="20637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04396" y="4813540"/>
            <a:ext cx="206375" cy="206375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13044" y="1135262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64</a:t>
            </a:r>
            <a:r>
              <a:rPr lang="en-US" dirty="0">
                <a:latin typeface="Georgia" pitchFamily="18" charset="0"/>
              </a:rPr>
              <a:t>Zn(n,p)</a:t>
            </a:r>
            <a:r>
              <a:rPr lang="en-US" baseline="30000" dirty="0">
                <a:latin typeface="Georgia" pitchFamily="18" charset="0"/>
              </a:rPr>
              <a:t>64</a:t>
            </a:r>
            <a:r>
              <a:rPr lang="en-US" dirty="0">
                <a:latin typeface="Georgia" pitchFamily="18" charset="0"/>
              </a:rPr>
              <a:t>Cu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981" y="2940098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Ti(n,p)</a:t>
            </a:r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Sc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51170" y="1504594"/>
            <a:ext cx="1257725" cy="137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51170" y="1794241"/>
            <a:ext cx="1257725" cy="137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7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paper_tab.PNG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5846980" y="54902"/>
            <a:ext cx="3282971" cy="2147610"/>
          </a:xfr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4475" y="2182049"/>
            <a:ext cx="30019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ucida Grande"/>
              </a:rPr>
              <a:t>After!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3044" y="1135262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64</a:t>
            </a:r>
            <a:r>
              <a:rPr lang="en-US" dirty="0">
                <a:latin typeface="Georgia" pitchFamily="18" charset="0"/>
              </a:rPr>
              <a:t>Zn(n,p)</a:t>
            </a:r>
            <a:r>
              <a:rPr lang="en-US" baseline="30000" dirty="0">
                <a:latin typeface="Georgia" pitchFamily="18" charset="0"/>
              </a:rPr>
              <a:t>64</a:t>
            </a:r>
            <a:r>
              <a:rPr lang="en-US" dirty="0">
                <a:latin typeface="Georgia" pitchFamily="18" charset="0"/>
              </a:rPr>
              <a:t>Cu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981" y="2940098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Ti(n,p)</a:t>
            </a:r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Sc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51170" y="1504594"/>
            <a:ext cx="1257725" cy="137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51170" y="1794241"/>
            <a:ext cx="1257725" cy="137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28" y="2863497"/>
            <a:ext cx="4572000" cy="3698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-1" r="833"/>
          <a:stretch/>
        </p:blipFill>
        <p:spPr>
          <a:xfrm>
            <a:off x="106408" y="1433512"/>
            <a:ext cx="4572000" cy="37404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99381" y="2610786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Ti(n,p)</a:t>
            </a:r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Sc</a:t>
            </a:r>
          </a:p>
        </p:txBody>
      </p:sp>
    </p:spTree>
    <p:extLst>
      <p:ext uri="{BB962C8B-B14F-4D97-AF65-F5344CB8AC3E}">
        <p14:creationId xmlns:p14="http://schemas.microsoft.com/office/powerpoint/2010/main" val="5497866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542" y="760320"/>
            <a:ext cx="5411070" cy="5227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3261954" y="3689280"/>
            <a:ext cx="7559" cy="1922040"/>
          </a:xfrm>
          <a:prstGeom prst="straightConnector1">
            <a:avLst/>
          </a:prstGeom>
          <a:noFill/>
          <a:ln w="76300" cap="flat" cmpd="sng">
            <a:solidFill>
              <a:srgbClr val="70AD47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56" name="Shape 156"/>
          <p:cNvSpPr/>
          <p:nvPr/>
        </p:nvSpPr>
        <p:spPr>
          <a:xfrm>
            <a:off x="3308663" y="5160241"/>
            <a:ext cx="217890" cy="163079"/>
          </a:xfrm>
          <a:prstGeom prst="rect">
            <a:avLst/>
          </a:prstGeom>
          <a:noFill/>
          <a:ln w="28425" cap="flat" cmpd="sng">
            <a:solidFill>
              <a:srgbClr val="FFC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4064" y="2829960"/>
            <a:ext cx="821069" cy="118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54123" y="21240"/>
            <a:ext cx="2238029" cy="3292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 flipV="1">
            <a:off x="3314064" y="21240"/>
            <a:ext cx="2640329" cy="323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3" name="Shape 163"/>
          <p:cNvCxnSpPr/>
          <p:nvPr/>
        </p:nvCxnSpPr>
        <p:spPr>
          <a:xfrm flipV="1">
            <a:off x="3950898" y="3314160"/>
            <a:ext cx="2003495" cy="69624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68" name="Shape 168"/>
          <p:cNvSpPr/>
          <p:nvPr/>
        </p:nvSpPr>
        <p:spPr>
          <a:xfrm>
            <a:off x="148043" y="5122620"/>
            <a:ext cx="3121470" cy="4013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Monoenergetic Beam: 10</a:t>
            </a:r>
            <a:r>
              <a:rPr lang="en-US" baseline="30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3-4</a:t>
            </a:r>
            <a:r>
              <a:rPr lang="en-US" sz="1800" b="0" i="0" u="none" strike="noStrike" cap="none" baseline="-25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n/s/cm</a:t>
            </a:r>
            <a:r>
              <a:rPr lang="en-US" sz="1800" b="0" i="0" u="none" strike="noStrike" cap="none" baseline="30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69" name="Shape 169"/>
          <p:cNvSpPr/>
          <p:nvPr/>
        </p:nvSpPr>
        <p:spPr>
          <a:xfrm>
            <a:off x="2373923" y="1816380"/>
            <a:ext cx="1245780" cy="675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Internal: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1800" b="0" i="0" u="none" strike="noStrike" cap="none" baseline="30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800" b="0" i="0" u="none" strike="noStrike" cap="none" baseline="-25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n/s/cm</a:t>
            </a:r>
            <a:r>
              <a:rPr lang="en-US" sz="1800" b="0" i="0" u="none" strike="noStrike" cap="none" baseline="30000" dirty="0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132401" y="21240"/>
            <a:ext cx="6570143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Future Work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4135133" y="4084209"/>
          <a:ext cx="4940415" cy="2781300"/>
        </p:xfrm>
        <a:graphic>
          <a:graphicData uri="http://schemas.openxmlformats.org/drawingml/2006/table">
            <a:tbl>
              <a:tblPr/>
              <a:tblGrid>
                <a:gridCol w="608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7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5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5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80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Target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Nuclide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Threshold (keV)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% abundance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Strongest </a:t>
                      </a:r>
                      <a:r>
                        <a:rPr lang="el-GR" sz="1000" b="0" i="0" u="none" strike="noStrike" dirty="0">
                          <a:effectLst/>
                          <a:latin typeface="Arial"/>
                        </a:rPr>
                        <a:t>γ</a:t>
                      </a:r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-ray branch</a:t>
                      </a:r>
                      <a:r>
                        <a:rPr lang="en-US" sz="1000" b="0" i="0" u="none" strike="noStrike" baseline="0" dirty="0">
                          <a:effectLst/>
                          <a:latin typeface="Arial"/>
                        </a:rPr>
                        <a:t> (keV)</a:t>
                      </a:r>
                      <a:endParaRPr lang="en-US" sz="1000" b="0" i="0" u="none" strike="noStrike" dirty="0">
                        <a:effectLst/>
                        <a:latin typeface="Arial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# seen in a 0.5% Ge detector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Rate in a 0.5% detector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32S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32P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985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95%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0.00E+00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47Ti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47Ti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7.44%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159.381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1.24E+05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1.44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64Zn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64Cu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49.20%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511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5.03E+05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5.82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67Zn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67Cu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4.04%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184.577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5.45E+04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0.63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89Y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 dirty="0">
                          <a:effectLst/>
                          <a:latin typeface="Arial"/>
                        </a:rPr>
                        <a:t>89Sr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726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100%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908.96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1.25E+02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105Pd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105Rh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22.33%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318.9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1.27E+05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1.47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149Sm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149Pm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291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11.24%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285.94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4.47E+03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153Eu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153Sm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25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52.19%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103.18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1.36E+05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1.58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159Tb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159Gd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100%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363.543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1.58E+05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1.83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161Dy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161Tb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18.89%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75.57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2.66E+04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0.31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166Er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166Ho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1079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33.50%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1379.4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4.39E+03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0.05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169Tm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169Er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100%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109.8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1.87E+01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0.00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175Lu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175Yb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97.40%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396.3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1.88E+05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2.18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39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177Hf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177Lu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18.60%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208.4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Arial"/>
                        </a:rPr>
                        <a:t>3.77E+04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Arial"/>
                        </a:rPr>
                        <a:t>0.44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954393" y="3335337"/>
            <a:ext cx="2854295" cy="707886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itchFamily="18" charset="0"/>
              </a:rPr>
              <a:t>Phase 1 current upgrade complete!</a:t>
            </a:r>
          </a:p>
        </p:txBody>
      </p:sp>
    </p:spTree>
    <p:extLst>
      <p:ext uri="{BB962C8B-B14F-4D97-AF65-F5344CB8AC3E}">
        <p14:creationId xmlns:p14="http://schemas.microsoft.com/office/powerpoint/2010/main" val="4089430849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/>
              <a:t>Stacked-target Charged Particle Excitation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2600" y="2762865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LBNL / LANL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48194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ocuments\School Work\Isotope Data\Dec_Fe_Stack\figures\51mn_grav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2771" y="3214513"/>
            <a:ext cx="6445529" cy="1040184"/>
          </a:xfrm>
          <a:prstGeom prst="rect">
            <a:avLst/>
          </a:prstGeom>
          <a:noFill/>
        </p:spPr>
      </p:pic>
      <p:pic>
        <p:nvPicPr>
          <p:cNvPr id="1026" name="Picture 2" descr="D:\Documents\School Work\Isotope Data\Dec_Fe_Stack\figures\do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7436" y="4323741"/>
            <a:ext cx="5186564" cy="16346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063783" y="5485450"/>
            <a:ext cx="914400" cy="427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4632" y="1649712"/>
            <a:ext cx="8614136" cy="3258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medical radionuclides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51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46 min, 97%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) – short-lived PET tracer for metabolic studies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52g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5.6 d, 29%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) – long-lived PET tracer for neuron tracking, immune studies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Manganese has well-established biochemistry and uptake via DOTA-based </a:t>
            </a:r>
            <a:r>
              <a:rPr lang="en-US" sz="2000" dirty="0" err="1">
                <a:solidFill>
                  <a:srgbClr val="2D637F"/>
                </a:solidFill>
                <a:latin typeface="Lucida Grande"/>
                <a:cs typeface="Lucida Grande"/>
              </a:rPr>
              <a:t>chelation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</a:t>
            </a: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06712"/>
            <a:ext cx="65701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51,52</a:t>
            </a: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Mn - Motivation</a:t>
            </a:r>
          </a:p>
        </p:txBody>
      </p:sp>
      <p:sp>
        <p:nvSpPr>
          <p:cNvPr id="13" name="Oval 12"/>
          <p:cNvSpPr/>
          <p:nvPr/>
        </p:nvSpPr>
        <p:spPr>
          <a:xfrm>
            <a:off x="4617117" y="5024282"/>
            <a:ext cx="353962" cy="35396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018205" y="5029197"/>
            <a:ext cx="353962" cy="35396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92537" y="5057208"/>
            <a:ext cx="71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03457" y="5063610"/>
            <a:ext cx="71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4633" y="4876797"/>
            <a:ext cx="3642804" cy="1065853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Almost no Fe(</a:t>
            </a:r>
            <a:r>
              <a:rPr lang="en-US" dirty="0" err="1">
                <a:solidFill>
                  <a:schemeClr val="tx1"/>
                </a:solidFill>
                <a:latin typeface="Lucida Grande"/>
                <a:cs typeface="Lucida Grande"/>
              </a:rPr>
              <a:t>p,x</a:t>
            </a:r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) XS measurements exist – can use these to probe spin physics in the A</a:t>
            </a:r>
            <a:r>
              <a:rPr lang="en-US" dirty="0">
                <a:solidFill>
                  <a:schemeClr val="tx1"/>
                </a:solidFill>
                <a:cs typeface="Lucida Grande"/>
              </a:rPr>
              <a:t>≈</a:t>
            </a:r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50 region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9" t="-189" b="-1"/>
          <a:stretch/>
        </p:blipFill>
        <p:spPr>
          <a:xfrm>
            <a:off x="33338" y="1100457"/>
            <a:ext cx="9077325" cy="4797872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6488375" y="1498025"/>
            <a:ext cx="580103" cy="580103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5997511" y="2717571"/>
            <a:ext cx="858416" cy="242339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6795665" y="3357701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/>
          <p:cNvSpPr/>
          <p:nvPr/>
        </p:nvSpPr>
        <p:spPr>
          <a:xfrm rot="13672894">
            <a:off x="6433136" y="3312854"/>
            <a:ext cx="373633" cy="20113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65152"/>
            <a:ext cx="65701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ocuments\School Work\Isotope Data\Dec_Fe_Stack\figures\Filling-in-Nuclear-Data-Gaps-Berkeley-Lab-08.jpg"/>
          <p:cNvPicPr>
            <a:picLocks noChangeAspect="1" noChangeArrowheads="1"/>
          </p:cNvPicPr>
          <p:nvPr/>
        </p:nvPicPr>
        <p:blipFill rotWithShape="1">
          <a:blip r:embed="rId3"/>
          <a:srcRect r="4027" b="31093"/>
          <a:stretch/>
        </p:blipFill>
        <p:spPr bwMode="auto">
          <a:xfrm>
            <a:off x="3726419" y="165152"/>
            <a:ext cx="5279923" cy="2530423"/>
          </a:xfrm>
          <a:prstGeom prst="rect">
            <a:avLst/>
          </a:prstGeom>
          <a:noFill/>
        </p:spPr>
      </p:pic>
      <p:pic>
        <p:nvPicPr>
          <p:cNvPr id="15" name="Picture 14" descr="IMG_0923.jpg"/>
          <p:cNvPicPr>
            <a:picLocks noChangeAspect="1"/>
          </p:cNvPicPr>
          <p:nvPr/>
        </p:nvPicPr>
        <p:blipFill rotWithShape="1">
          <a:blip r:embed="rId4"/>
          <a:srcRect l="6297" t="11642" b="12382"/>
          <a:stretch/>
        </p:blipFill>
        <p:spPr>
          <a:xfrm>
            <a:off x="336759" y="165153"/>
            <a:ext cx="3124758" cy="3378148"/>
          </a:xfrm>
          <a:prstGeom prst="rect">
            <a:avLst/>
          </a:prstGeom>
        </p:spPr>
      </p:pic>
      <p:pic>
        <p:nvPicPr>
          <p:cNvPr id="21" name="Picture 20" descr="IMG_0991.jpg"/>
          <p:cNvPicPr>
            <a:picLocks noChangeAspect="1"/>
          </p:cNvPicPr>
          <p:nvPr/>
        </p:nvPicPr>
        <p:blipFill>
          <a:blip r:embed="rId5"/>
          <a:srcRect b="7330"/>
          <a:stretch>
            <a:fillRect/>
          </a:stretch>
        </p:blipFill>
        <p:spPr>
          <a:xfrm>
            <a:off x="4468226" y="2797325"/>
            <a:ext cx="4538116" cy="315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32396" t="35938" r="27812" b="30156"/>
          <a:stretch/>
        </p:blipFill>
        <p:spPr>
          <a:xfrm>
            <a:off x="231984" y="3621293"/>
            <a:ext cx="4101892" cy="23301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63902" y="5672614"/>
            <a:ext cx="3901954" cy="71212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40465" y="5739890"/>
            <a:ext cx="4594730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Two overlapping stacks: </a:t>
            </a:r>
            <a:br>
              <a:rPr lang="en-US" dirty="0">
                <a:latin typeface="Lucida Grande"/>
                <a:cs typeface="Lucida Grande"/>
              </a:rPr>
            </a:br>
            <a:r>
              <a:rPr lang="en-US" dirty="0">
                <a:latin typeface="Lucida Grande"/>
                <a:cs typeface="Lucida Grande"/>
              </a:rPr>
              <a:t>E</a:t>
            </a:r>
            <a:r>
              <a:rPr lang="en-US" baseline="-25000" dirty="0">
                <a:latin typeface="Lucida Grande"/>
                <a:cs typeface="Lucida Grande"/>
              </a:rPr>
              <a:t>p</a:t>
            </a:r>
            <a:r>
              <a:rPr lang="en-US" dirty="0">
                <a:latin typeface="Lucida Grande"/>
                <a:cs typeface="Lucida Grande"/>
              </a:rPr>
              <a:t>= 55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21 MeV, 2511 MeV </a:t>
            </a:r>
            <a:endParaRPr lang="en-US" dirty="0">
              <a:latin typeface="Lucida Grande"/>
              <a:cs typeface="Lucida Grand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4950" y="2246828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45607" y="2246828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L. Bernstein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48475" y="181293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79132" y="181293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A. Springer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52500" y="5362575"/>
            <a:ext cx="74295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3663" y="5362575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2.5 cm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75" y="165152"/>
            <a:ext cx="4450384" cy="2521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761"/>
          <a:stretch/>
        </p:blipFill>
        <p:spPr>
          <a:xfrm>
            <a:off x="4302863" y="2662235"/>
            <a:ext cx="4367096" cy="2432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026" t="29688" r="10196" b="9920"/>
          <a:stretch/>
        </p:blipFill>
        <p:spPr>
          <a:xfrm>
            <a:off x="499206" y="1641620"/>
            <a:ext cx="3320626" cy="304615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314631" y="495860"/>
            <a:ext cx="3828743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25 </a:t>
            </a:r>
            <a:r>
              <a:rPr lang="el-GR" sz="2200" dirty="0">
                <a:solidFill>
                  <a:srgbClr val="2D637F"/>
                </a:solidFill>
                <a:latin typeface="Lucida Grande"/>
                <a:cs typeface="Lucida Grande"/>
              </a:rPr>
              <a:t>μ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m-thin </a:t>
            </a: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Fe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, </a:t>
            </a: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Cu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, </a:t>
            </a: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Ti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foils in 0.1” Al frames 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871182" y="5052940"/>
            <a:ext cx="5753100" cy="1149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Dosimetry: IAEA charged particle </a:t>
            </a:r>
            <a:b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</a:b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beam monitor reactions: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dirty="0" err="1">
                <a:solidFill>
                  <a:srgbClr val="2D637F"/>
                </a:solidFill>
                <a:latin typeface="Lucida Grande"/>
                <a:cs typeface="Lucida Grande"/>
              </a:rPr>
              <a:t>Ti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(</a:t>
            </a:r>
            <a:r>
              <a:rPr lang="en-US" dirty="0" err="1">
                <a:solidFill>
                  <a:srgbClr val="2D637F"/>
                </a:solidFill>
                <a:latin typeface="Lucida Grande"/>
                <a:cs typeface="Lucida Grande"/>
              </a:rPr>
              <a:t>p,x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)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48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V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dirty="0" err="1">
                <a:solidFill>
                  <a:srgbClr val="2D637F"/>
                </a:solidFill>
                <a:latin typeface="Lucida Grande"/>
                <a:cs typeface="Lucida Grande"/>
              </a:rPr>
              <a:t>Cu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(</a:t>
            </a:r>
            <a:r>
              <a:rPr lang="en-US" dirty="0" err="1">
                <a:solidFill>
                  <a:srgbClr val="2D637F"/>
                </a:solidFill>
                <a:latin typeface="Lucida Grande"/>
                <a:cs typeface="Lucida Grande"/>
              </a:rPr>
              <a:t>p,x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)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62,63,65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Zn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-333375" y="5337703"/>
            <a:ext cx="5600700" cy="579970"/>
            <a:chOff x="-280504" y="5362680"/>
            <a:chExt cx="5372100" cy="579970"/>
          </a:xfrm>
        </p:grpSpPr>
        <p:sp>
          <p:nvSpPr>
            <p:cNvPr id="22" name="Rectangle 21"/>
            <p:cNvSpPr/>
            <p:nvPr/>
          </p:nvSpPr>
          <p:spPr>
            <a:xfrm>
              <a:off x="152400" y="5362680"/>
              <a:ext cx="4493364" cy="579970"/>
            </a:xfrm>
            <a:prstGeom prst="rect">
              <a:avLst/>
            </a:prstGeom>
            <a:solidFill>
              <a:srgbClr val="E09E19"/>
            </a:solidFill>
            <a:ln w="28575">
              <a:solidFill>
                <a:srgbClr val="B8811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spcBef>
                  <a:spcPct val="20000"/>
                </a:spcBef>
                <a:defRPr/>
              </a:pPr>
              <a:endParaRPr lang="en-US" dirty="0">
                <a:solidFill>
                  <a:schemeClr val="tx1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280504" y="5455147"/>
              <a:ext cx="53721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ct val="20000"/>
                </a:spcBef>
                <a:defRPr/>
              </a:pPr>
              <a:r>
                <a:rPr lang="en-US" dirty="0">
                  <a:latin typeface="Lucida Grande"/>
                  <a:cs typeface="Lucida Grande"/>
                </a:rPr>
                <a:t>nds.iaea.org/medical/monitor_reactions.html </a:t>
              </a:r>
            </a:p>
          </p:txBody>
        </p:sp>
      </p:grp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1524000" y="3744130"/>
            <a:ext cx="120015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547538" y="3860939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2.5 cm</a:t>
            </a:r>
          </a:p>
        </p:txBody>
      </p:sp>
    </p:spTree>
    <p:extLst>
      <p:ext uri="{BB962C8B-B14F-4D97-AF65-F5344CB8AC3E}">
        <p14:creationId xmlns:p14="http://schemas.microsoft.com/office/powerpoint/2010/main" val="16581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401" t="19167" r="6805" b="15000"/>
          <a:stretch/>
        </p:blipFill>
        <p:spPr>
          <a:xfrm>
            <a:off x="3613009" y="81647"/>
            <a:ext cx="5423895" cy="3017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619" t="20000" r="6337" b="15000"/>
          <a:stretch/>
        </p:blipFill>
        <p:spPr>
          <a:xfrm>
            <a:off x="3573195" y="3268444"/>
            <a:ext cx="5570805" cy="3017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822" t="18542" r="6916" b="14792"/>
          <a:stretch/>
        </p:blipFill>
        <p:spPr>
          <a:xfrm>
            <a:off x="0" y="1695450"/>
            <a:ext cx="5384388" cy="30175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30557" y="430301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61214" y="430301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Fe(</a:t>
            </a:r>
            <a:r>
              <a:rPr lang="en-US" sz="1600" dirty="0" err="1">
                <a:latin typeface="Lucida Grande"/>
                <a:cs typeface="Lucida Grande"/>
              </a:rPr>
              <a:t>p,x</a:t>
            </a:r>
            <a:r>
              <a:rPr lang="en-US" sz="1600" dirty="0">
                <a:latin typeface="Lucida Grande"/>
                <a:cs typeface="Lucida Grande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00" y="5907483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50657" y="5906490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 err="1">
                <a:latin typeface="Lucida Grande"/>
                <a:cs typeface="Lucida Grande"/>
              </a:rPr>
              <a:t>Ti</a:t>
            </a:r>
            <a:r>
              <a:rPr lang="en-US" sz="1600" dirty="0">
                <a:latin typeface="Lucida Grande"/>
                <a:cs typeface="Lucida Grande"/>
              </a:rPr>
              <a:t>(</a:t>
            </a:r>
            <a:r>
              <a:rPr lang="en-US" sz="1600" dirty="0" err="1">
                <a:latin typeface="Lucida Grande"/>
                <a:cs typeface="Lucida Grande"/>
              </a:rPr>
              <a:t>p,x</a:t>
            </a:r>
            <a:r>
              <a:rPr lang="en-US" sz="1600" dirty="0">
                <a:latin typeface="Lucida Grande"/>
                <a:cs typeface="Lucida Grande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0" y="4405729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2657" y="4405729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Cu(</a:t>
            </a:r>
            <a:r>
              <a:rPr lang="en-US" sz="1600" dirty="0" err="1">
                <a:latin typeface="Lucida Grande"/>
                <a:cs typeface="Lucida Grande"/>
              </a:rPr>
              <a:t>p,x</a:t>
            </a:r>
            <a:r>
              <a:rPr lang="en-US" sz="1600" dirty="0">
                <a:latin typeface="Lucida Grande"/>
                <a:cs typeface="Lucida Grand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57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>
          <a:xfrm>
            <a:off x="5562492" y="2414113"/>
            <a:ext cx="3828743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2% initial beam dispersion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14" y="2743200"/>
            <a:ext cx="5278686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76" y="74191"/>
            <a:ext cx="5333333" cy="400000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855343" y="24496"/>
            <a:ext cx="3828743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0.5% initial beam dispersion</a:t>
            </a:r>
          </a:p>
        </p:txBody>
      </p:sp>
    </p:spTree>
    <p:extLst>
      <p:ext uri="{BB962C8B-B14F-4D97-AF65-F5344CB8AC3E}">
        <p14:creationId xmlns:p14="http://schemas.microsoft.com/office/powerpoint/2010/main" val="111051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baseline="30000" dirty="0"/>
              <a:t>64</a:t>
            </a:r>
            <a:r>
              <a:rPr lang="en-US" sz="4400" dirty="0"/>
              <a:t>Cu and </a:t>
            </a:r>
            <a:r>
              <a:rPr lang="en-US" sz="4400" baseline="30000" dirty="0"/>
              <a:t>47</a:t>
            </a:r>
            <a:r>
              <a:rPr lang="en-US" sz="4400" dirty="0"/>
              <a:t>Sc (n,p) Cross-Section Measurements for Medical Radionuclide Production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2600" y="2762865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UCB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0393438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 txBox="1">
            <a:spLocks/>
          </p:cNvSpPr>
          <p:nvPr/>
        </p:nvSpPr>
        <p:spPr>
          <a:xfrm>
            <a:off x="5562492" y="2414113"/>
            <a:ext cx="3828743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2% initial beam dispersion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14" y="2743200"/>
            <a:ext cx="5278686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76" y="74191"/>
            <a:ext cx="5333333" cy="400000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855343" y="24496"/>
            <a:ext cx="3828743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0.5% initial beam dispersion</a:t>
            </a:r>
          </a:p>
        </p:txBody>
      </p:sp>
      <p:pic>
        <p:nvPicPr>
          <p:cNvPr id="7" name="Content Placeholder 17" descr="fracplot.png"/>
          <p:cNvPicPr>
            <a:picLocks noGrp="1" noChangeAspect="1"/>
          </p:cNvPicPr>
          <p:nvPr>
            <p:ph idx="14"/>
          </p:nvPr>
        </p:nvPicPr>
        <p:blipFill rotWithShape="1">
          <a:blip r:embed="rId4"/>
          <a:srcRect b="5265"/>
          <a:stretch/>
        </p:blipFill>
        <p:spPr>
          <a:xfrm>
            <a:off x="2286000" y="2741876"/>
            <a:ext cx="4572000" cy="3210348"/>
          </a:xfrm>
        </p:spPr>
      </p:pic>
      <p:pic>
        <p:nvPicPr>
          <p:cNvPr id="8" name="Content Placeholder 16" descr="reac_frac.PNG"/>
          <p:cNvPicPr>
            <a:picLocks noGrp="1" noChangeAspect="1"/>
          </p:cNvPicPr>
          <p:nvPr>
            <p:ph idx="14"/>
          </p:nvPr>
        </p:nvPicPr>
        <p:blipFill>
          <a:blip r:embed="rId5"/>
          <a:stretch>
            <a:fillRect/>
          </a:stretch>
        </p:blipFill>
        <p:spPr>
          <a:xfrm>
            <a:off x="5876801" y="4685853"/>
            <a:ext cx="3306523" cy="1332996"/>
          </a:xfrm>
        </p:spPr>
      </p:pic>
      <p:cxnSp>
        <p:nvCxnSpPr>
          <p:cNvPr id="9" name="Straight Connector 8"/>
          <p:cNvCxnSpPr/>
          <p:nvPr/>
        </p:nvCxnSpPr>
        <p:spPr>
          <a:xfrm>
            <a:off x="2890684" y="4385187"/>
            <a:ext cx="23695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60258" y="4385187"/>
            <a:ext cx="0" cy="13863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0684" y="3441290"/>
            <a:ext cx="28120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02710" y="3441290"/>
            <a:ext cx="0" cy="23302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90684" y="5338916"/>
            <a:ext cx="15043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95019" y="5338916"/>
            <a:ext cx="0" cy="4326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79786" y="5891242"/>
            <a:ext cx="3164214" cy="954107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eorgia" pitchFamily="18" charset="0"/>
              </a:rPr>
              <a:t>E</a:t>
            </a:r>
            <a:r>
              <a:rPr lang="en-US" sz="1400" baseline="-25000" dirty="0" err="1">
                <a:latin typeface="Georgia" pitchFamily="18" charset="0"/>
              </a:rPr>
              <a:t>max</a:t>
            </a:r>
            <a:r>
              <a:rPr lang="en-US" sz="1400" dirty="0">
                <a:latin typeface="Georgia" pitchFamily="18" charset="0"/>
              </a:rPr>
              <a:t> = Maximum energy proton subtended by foil</a:t>
            </a:r>
          </a:p>
          <a:p>
            <a:r>
              <a:rPr lang="en-US" sz="1400" dirty="0">
                <a:latin typeface="Georgia" pitchFamily="18" charset="0"/>
              </a:rPr>
              <a:t>F(E’) = Fraction of Total Reactions induced up to energy E’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47306" y="5412035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94444" y="542186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l-GR" dirty="0"/>
              <a:t>σ</a:t>
            </a:r>
            <a:r>
              <a:rPr lang="en-US" baseline="-25000" dirty="0"/>
              <a:t>&lt;E&gt;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69706" y="54218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l-GR" dirty="0"/>
              <a:t>σ</a:t>
            </a:r>
            <a:r>
              <a:rPr lang="en-US" baseline="-25000" dirty="0"/>
              <a:t>&lt;E&gt;</a:t>
            </a:r>
          </a:p>
        </p:txBody>
      </p:sp>
    </p:spTree>
    <p:extLst>
      <p:ext uri="{BB962C8B-B14F-4D97-AF65-F5344CB8AC3E}">
        <p14:creationId xmlns:p14="http://schemas.microsoft.com/office/powerpoint/2010/main" val="181962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19" y="1"/>
            <a:ext cx="6586363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0098985">
            <a:off x="1575721" y="1878221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03415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00" y="125680"/>
            <a:ext cx="7311601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0098985">
            <a:off x="1436572" y="840368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689468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9" y="121611"/>
            <a:ext cx="7311602" cy="5486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11919" y="5540872"/>
            <a:ext cx="6516971" cy="84762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33525" y="5633339"/>
            <a:ext cx="779145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Results consistent with R</a:t>
            </a:r>
            <a:r>
              <a:rPr lang="en-US" dirty="0">
                <a:latin typeface="Calibri" panose="020F0502020204030204" pitchFamily="34" charset="0"/>
                <a:cs typeface="Lucida Grande"/>
              </a:rPr>
              <a:t>≈</a:t>
            </a:r>
            <a:r>
              <a:rPr lang="en-US" dirty="0">
                <a:latin typeface="Lucida Grande"/>
                <a:cs typeface="Lucida Grande"/>
              </a:rPr>
              <a:t>1 at high energy.</a:t>
            </a:r>
          </a:p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At low energy, results are ambiguous due to energy straggling.</a:t>
            </a:r>
          </a:p>
        </p:txBody>
      </p:sp>
      <p:sp>
        <p:nvSpPr>
          <p:cNvPr id="8" name="Rectangle 7"/>
          <p:cNvSpPr/>
          <p:nvPr/>
        </p:nvSpPr>
        <p:spPr>
          <a:xfrm rot="20098985">
            <a:off x="1436572" y="840368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10049" y="1016051"/>
            <a:ext cx="8614136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Nb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(p,4n)</a:t>
            </a:r>
            <a:r>
              <a:rPr lang="en-US" sz="22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90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Mo is a high-priority objective as a new proton beam dosimetry standard for E</a:t>
            </a:r>
            <a:r>
              <a:rPr lang="en-US" sz="22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p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</a:t>
            </a:r>
            <a:r>
              <a:rPr lang="en-US" sz="22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≈ 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50 – 100 MeV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13051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41540"/>
              </p:ext>
            </p:extLst>
          </p:nvPr>
        </p:nvGraphicFramePr>
        <p:xfrm>
          <a:off x="1280160" y="2046338"/>
          <a:ext cx="658368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475237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128333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523381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128243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5825491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657428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8722380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5390569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7950952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l-GR" sz="1800" b="0" dirty="0">
                          <a:solidFill>
                            <a:schemeClr val="tx1"/>
                          </a:solidFill>
                        </a:rPr>
                        <a:t>ε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l-GR" sz="1800" b="0" dirty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90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Mo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93m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Mo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30000" dirty="0">
                          <a:solidFill>
                            <a:schemeClr val="bg1"/>
                          </a:solidFill>
                        </a:rPr>
                        <a:t>94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7671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89m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89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90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91m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92m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30000" dirty="0">
                          <a:solidFill>
                            <a:schemeClr val="bg1"/>
                          </a:solidFill>
                        </a:rPr>
                        <a:t>93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Nb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269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86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88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89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96536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86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87m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87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88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011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83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85m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752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82m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dirty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+-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27601"/>
                  </a:ext>
                </a:extLst>
              </a:tr>
            </a:tbl>
          </a:graphicData>
        </a:graphic>
      </p:graphicFrame>
      <p:sp>
        <p:nvSpPr>
          <p:cNvPr id="4" name="Arrow: Down 3"/>
          <p:cNvSpPr/>
          <p:nvPr/>
        </p:nvSpPr>
        <p:spPr>
          <a:xfrm rot="10800000">
            <a:off x="6648449" y="2364686"/>
            <a:ext cx="314325" cy="477053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16926" y="2194664"/>
            <a:ext cx="1871251" cy="1013905"/>
            <a:chOff x="7029450" y="3280531"/>
            <a:chExt cx="1871251" cy="1013905"/>
          </a:xfrm>
        </p:grpSpPr>
        <p:sp>
          <p:nvSpPr>
            <p:cNvPr id="20" name="Rectangle 19"/>
            <p:cNvSpPr/>
            <p:nvPr/>
          </p:nvSpPr>
          <p:spPr>
            <a:xfrm>
              <a:off x="7029450" y="3280531"/>
              <a:ext cx="1871251" cy="853336"/>
            </a:xfrm>
            <a:prstGeom prst="rect">
              <a:avLst/>
            </a:prstGeom>
            <a:solidFill>
              <a:srgbClr val="E09E19"/>
            </a:solidFill>
            <a:ln w="28575">
              <a:solidFill>
                <a:srgbClr val="B8811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spcBef>
                  <a:spcPct val="20000"/>
                </a:spcBef>
                <a:defRPr/>
              </a:pPr>
              <a:endParaRPr lang="en-US" dirty="0">
                <a:solidFill>
                  <a:schemeClr val="tx1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16926" y="3340329"/>
              <a:ext cx="169629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200" baseline="30000" dirty="0">
                  <a:latin typeface="Georgia"/>
                  <a:ea typeface="+mj-ea"/>
                </a:rPr>
                <a:t>100 MeV </a:t>
              </a:r>
              <a:br>
                <a:rPr lang="en-US" sz="4200" baseline="30000" dirty="0">
                  <a:latin typeface="Georgia"/>
                  <a:ea typeface="+mj-ea"/>
                </a:rPr>
              </a:br>
              <a:r>
                <a:rPr lang="en-US" sz="4200" baseline="30000" dirty="0">
                  <a:latin typeface="Georgia"/>
                  <a:ea typeface="+mj-ea"/>
                </a:rPr>
                <a:t>p+</a:t>
              </a:r>
              <a:endParaRPr lang="en-US" baseline="30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223250" y="606612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223" y="192151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62292319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57150" y="1167189"/>
            <a:ext cx="9086850" cy="4772019"/>
            <a:chOff x="57150" y="952508"/>
            <a:chExt cx="9086850" cy="4772019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3"/>
            <a:srcRect l="2238" t="5989" r="2781" b="4036"/>
            <a:stretch/>
          </p:blipFill>
          <p:spPr>
            <a:xfrm>
              <a:off x="1462087" y="2741716"/>
              <a:ext cx="7681913" cy="298281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85763" y="2286009"/>
              <a:ext cx="3714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963" y="1428762"/>
              <a:ext cx="3714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1088" y="1943112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62088" y="1943110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62087" y="1428762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50281" y="1685936"/>
              <a:ext cx="1409700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50594" y="1685935"/>
              <a:ext cx="2781300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70809" y="1133485"/>
              <a:ext cx="290513" cy="14287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4019550" y="1676412"/>
              <a:ext cx="371475" cy="152400"/>
            </a:xfrm>
            <a:prstGeom prst="hexag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23" idx="3"/>
              <a:endCxn id="29" idx="1"/>
            </p:cNvCxnSpPr>
            <p:nvPr/>
          </p:nvCxnSpPr>
          <p:spPr>
            <a:xfrm>
              <a:off x="452438" y="1495437"/>
              <a:ext cx="1009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  <a:stCxn id="25" idx="3"/>
              <a:endCxn id="26" idx="1"/>
            </p:cNvCxnSpPr>
            <p:nvPr/>
          </p:nvCxnSpPr>
          <p:spPr>
            <a:xfrm flipV="1">
              <a:off x="1185863" y="2009785"/>
              <a:ext cx="276225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  <a:stCxn id="26" idx="3"/>
            </p:cNvCxnSpPr>
            <p:nvPr/>
          </p:nvCxnSpPr>
          <p:spPr>
            <a:xfrm>
              <a:off x="1566863" y="2009785"/>
              <a:ext cx="1714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  <a:stCxn id="29" idx="3"/>
            </p:cNvCxnSpPr>
            <p:nvPr/>
          </p:nvCxnSpPr>
          <p:spPr>
            <a:xfrm>
              <a:off x="1566862" y="1495437"/>
              <a:ext cx="1714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/>
            </p:cNvCxnSpPr>
            <p:nvPr/>
          </p:nvCxnSpPr>
          <p:spPr>
            <a:xfrm flipH="1" flipV="1">
              <a:off x="1738313" y="1495438"/>
              <a:ext cx="217883" cy="2571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 flipV="1">
              <a:off x="1956196" y="1752610"/>
              <a:ext cx="276225" cy="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H="1">
              <a:off x="1738313" y="1752610"/>
              <a:ext cx="217883" cy="257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  <a:endCxn id="25" idx="1"/>
            </p:cNvCxnSpPr>
            <p:nvPr/>
          </p:nvCxnSpPr>
          <p:spPr>
            <a:xfrm>
              <a:off x="57150" y="2009783"/>
              <a:ext cx="1023938" cy="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Curved 58"/>
            <p:cNvCxnSpPr>
              <a:cxnSpLocks/>
              <a:stCxn id="14" idx="0"/>
            </p:cNvCxnSpPr>
            <p:nvPr/>
          </p:nvCxnSpPr>
          <p:spPr>
            <a:xfrm rot="5400000" flipH="1" flipV="1">
              <a:off x="593530" y="1987760"/>
              <a:ext cx="276221" cy="320279"/>
            </a:xfrm>
            <a:prstGeom prst="curvedConnector2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19" idx="3"/>
              <a:endCxn id="30" idx="3"/>
            </p:cNvCxnSpPr>
            <p:nvPr/>
          </p:nvCxnSpPr>
          <p:spPr>
            <a:xfrm flipH="1" flipV="1">
              <a:off x="3659981" y="1752611"/>
              <a:ext cx="35956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cxnSpLocks/>
              <a:stCxn id="31" idx="1"/>
              <a:endCxn id="19" idx="0"/>
            </p:cNvCxnSpPr>
            <p:nvPr/>
          </p:nvCxnSpPr>
          <p:spPr>
            <a:xfrm flipH="1">
              <a:off x="4391025" y="1752610"/>
              <a:ext cx="359569" cy="2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 flipV="1">
              <a:off x="2095500" y="1828812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 flipV="1">
              <a:off x="3848100" y="1828813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 flipV="1">
              <a:off x="7762875" y="1828813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31" idx="3"/>
            </p:cNvCxnSpPr>
            <p:nvPr/>
          </p:nvCxnSpPr>
          <p:spPr>
            <a:xfrm>
              <a:off x="7531894" y="1752610"/>
              <a:ext cx="1103648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endCxn id="32" idx="1"/>
            </p:cNvCxnSpPr>
            <p:nvPr/>
          </p:nvCxnSpPr>
          <p:spPr>
            <a:xfrm flipV="1">
              <a:off x="4200525" y="1204922"/>
              <a:ext cx="370284" cy="47149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31100" y="1146299"/>
              <a:ext cx="1351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Proton Injectors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7755" y="1521035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p+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72756" y="222737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742639" y="2243442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750 keV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11334" y="222737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MeV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316520" y="222737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800 MeV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797968" y="1228233"/>
              <a:ext cx="105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To research </a:t>
              </a:r>
              <a:br>
                <a:rPr lang="en-US" sz="1400" dirty="0"/>
              </a:br>
              <a:r>
                <a:rPr lang="en-US" sz="1400" dirty="0"/>
                <a:t>centers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292898" y="1167189"/>
              <a:ext cx="132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201.25 MHz</a:t>
              </a:r>
              <a:br>
                <a:rPr lang="en-US" sz="1400" dirty="0"/>
              </a:br>
              <a:r>
                <a:rPr lang="en-US" sz="1400" dirty="0"/>
                <a:t>Drift Tube </a:t>
              </a:r>
              <a:r>
                <a:rPr lang="en-US" sz="1400" dirty="0" err="1"/>
                <a:t>Linac</a:t>
              </a:r>
              <a:endParaRPr lang="en-US" sz="14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119295" y="952508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IPF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068286" y="1167189"/>
              <a:ext cx="2052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805 MHz</a:t>
              </a:r>
              <a:br>
                <a:rPr lang="en-US" sz="1400" dirty="0"/>
              </a:br>
              <a:r>
                <a:rPr lang="en-US" sz="1400" dirty="0"/>
                <a:t>Side-Coupled Cavity </a:t>
              </a:r>
              <a:r>
                <a:rPr lang="en-US" sz="1400" dirty="0" err="1"/>
                <a:t>Linac</a:t>
              </a:r>
              <a:endParaRPr lang="en-US" sz="1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73735" y="2009783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800 m</a:t>
              </a: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4750594" y="2009783"/>
              <a:ext cx="27813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63120" y="149305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068760" y="1273088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p+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2245272" y="4338269"/>
              <a:ext cx="1524001" cy="10052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Connector: Curved 98"/>
            <p:cNvCxnSpPr>
              <a:cxnSpLocks/>
            </p:cNvCxnSpPr>
            <p:nvPr/>
          </p:nvCxnSpPr>
          <p:spPr>
            <a:xfrm rot="5400000">
              <a:off x="2340240" y="1905292"/>
              <a:ext cx="3042861" cy="1708793"/>
            </a:xfrm>
            <a:prstGeom prst="curvedConnector3">
              <a:avLst/>
            </a:prstGeom>
            <a:ln w="444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</p:cNvCxnSpPr>
            <p:nvPr/>
          </p:nvCxnSpPr>
          <p:spPr>
            <a:xfrm flipV="1">
              <a:off x="2628900" y="3238500"/>
              <a:ext cx="4902994" cy="22098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5104048" y="3934873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h+</a:t>
              </a:r>
            </a:p>
          </p:txBody>
        </p:sp>
      </p:grpSp>
      <p:sp>
        <p:nvSpPr>
          <p:cNvPr id="106" name="Title 1"/>
          <p:cNvSpPr>
            <a:spLocks noGrp="1"/>
          </p:cNvSpPr>
          <p:nvPr>
            <p:ph type="title"/>
          </p:nvPr>
        </p:nvSpPr>
        <p:spPr>
          <a:xfrm>
            <a:off x="457200" y="13051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2879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51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224293"/>
            <a:ext cx="6216916" cy="2064669"/>
          </a:xfrm>
        </p:spPr>
        <p:txBody>
          <a:bodyPr>
            <a:normAutofit/>
          </a:bodyPr>
          <a:lstStyle/>
          <a:p>
            <a:r>
              <a:rPr lang="en-US" dirty="0"/>
              <a:t>LBNL: 5 – 55 MeV / A, LANL: 45 – 100 MeV p</a:t>
            </a:r>
            <a:r>
              <a:rPr lang="en-US" baseline="30000" dirty="0"/>
              <a:t>+</a:t>
            </a:r>
            <a:endParaRPr lang="en-US" dirty="0"/>
          </a:p>
          <a:p>
            <a:r>
              <a:rPr lang="en-US" dirty="0"/>
              <a:t>Complementary measurements explore reaction dynamics in different energy regimes, overlap region of 45-55 MeV builds confidence and consistency in results.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4"/>
          </p:nvPr>
        </p:nvPicPr>
        <p:blipFill rotWithShape="1">
          <a:blip r:embed="rId3"/>
          <a:srcRect l="14444" t="9597" r="6420" b="-1288"/>
          <a:stretch/>
        </p:blipFill>
        <p:spPr>
          <a:xfrm>
            <a:off x="5429656" y="3018347"/>
            <a:ext cx="3476219" cy="3020784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6605" r="28548"/>
          <a:stretch/>
        </p:blipFill>
        <p:spPr>
          <a:xfrm>
            <a:off x="2434042" y="3018347"/>
            <a:ext cx="2611857" cy="30207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7340" r="12443" b="18480"/>
          <a:stretch/>
        </p:blipFill>
        <p:spPr>
          <a:xfrm>
            <a:off x="285953" y="3018347"/>
            <a:ext cx="1951442" cy="3020784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 rot="16200000">
            <a:off x="6598609" y="6155493"/>
            <a:ext cx="1138314" cy="266700"/>
          </a:xfrm>
          <a:prstGeom prst="rightArrow">
            <a:avLst/>
          </a:prstGeom>
          <a:solidFill>
            <a:srgbClr val="E09E1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086992" y="6388684"/>
            <a:ext cx="2132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aseline="30000" dirty="0">
                <a:solidFill>
                  <a:srgbClr val="E09E19"/>
                </a:solidFill>
                <a:latin typeface="Georgia"/>
                <a:ea typeface="+mj-ea"/>
              </a:rPr>
              <a:t>100 MeV p+</a:t>
            </a:r>
            <a:endParaRPr lang="en-US" baseline="30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3"/>
          </p:nvPr>
        </p:nvPicPr>
        <p:blipFill rotWithShape="1">
          <a:blip r:embed="rId6"/>
          <a:srcRect l="19942" t="18450" r="11481" b="9773"/>
          <a:stretch/>
        </p:blipFill>
        <p:spPr>
          <a:xfrm>
            <a:off x="6510830" y="1393949"/>
            <a:ext cx="2269976" cy="1781928"/>
          </a:xfr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6153150" y="3018347"/>
            <a:ext cx="465062" cy="215607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8029575" y="3018347"/>
            <a:ext cx="647700" cy="226802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181100" y="5654940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11757" y="5654940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M. </a:t>
            </a:r>
            <a:r>
              <a:rPr lang="en-US" sz="1600" dirty="0" err="1">
                <a:latin typeface="Lucida Grande"/>
                <a:cs typeface="Lucida Grande"/>
              </a:rPr>
              <a:t>Nortier</a:t>
            </a:r>
            <a:endParaRPr lang="en-US" sz="1600" dirty="0"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99244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500" y="1118940"/>
            <a:ext cx="6093001" cy="45720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 rot="20098985">
            <a:off x="4543383" y="2129046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/>
              <a:t>Measurements @ LANL – Nb(p,x)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0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 rot="20098985">
            <a:off x="4543383" y="2129046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/>
              <a:t>Measurements @ LANL – Nb(p,x)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60" y="1084667"/>
            <a:ext cx="3657600" cy="3001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594" y="1084667"/>
            <a:ext cx="3657600" cy="29945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227" y="3532105"/>
            <a:ext cx="3657600" cy="30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4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/>
              <a:t>Tunable Quasi-Monoenergetic Neutron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2600" y="2762865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LBNL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566357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712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Some perspective</a:t>
            </a:r>
          </a:p>
        </p:txBody>
      </p:sp>
      <p:pic>
        <p:nvPicPr>
          <p:cNvPr id="12290" name="Picture 2" descr="D:\Documents\School Work\Isotope Data\Proposals\ndnca_tit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3417" y="91778"/>
            <a:ext cx="4074057" cy="4366348"/>
          </a:xfrm>
          <a:prstGeom prst="rect">
            <a:avLst/>
          </a:prstGeom>
          <a:noFill/>
        </p:spPr>
      </p:pic>
      <p:pic>
        <p:nvPicPr>
          <p:cNvPr id="6" name="Content Placeholder 5" descr="ndnca_people.PNG"/>
          <p:cNvPicPr>
            <a:picLocks noGrp="1" noChangeAspect="1"/>
          </p:cNvPicPr>
          <p:nvPr>
            <p:ph idx="14"/>
          </p:nvPr>
        </p:nvPicPr>
        <p:blipFill>
          <a:blip r:embed="rId4"/>
          <a:stretch>
            <a:fillRect/>
          </a:stretch>
        </p:blipFill>
        <p:spPr>
          <a:xfrm>
            <a:off x="0" y="2576304"/>
            <a:ext cx="6669786" cy="3027870"/>
          </a:xfrm>
        </p:spPr>
      </p:pic>
      <p:sp>
        <p:nvSpPr>
          <p:cNvPr id="7" name="Oval 6"/>
          <p:cNvSpPr/>
          <p:nvPr/>
        </p:nvSpPr>
        <p:spPr>
          <a:xfrm>
            <a:off x="6074229" y="2576304"/>
            <a:ext cx="431074" cy="4804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7434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baseline="30000" dirty="0"/>
              <a:t>7</a:t>
            </a:r>
            <a:r>
              <a:rPr lang="en-US" dirty="0"/>
              <a:t>Li(</a:t>
            </a:r>
            <a:r>
              <a:rPr lang="en-US" dirty="0" err="1"/>
              <a:t>p,n</a:t>
            </a:r>
            <a:r>
              <a:rPr lang="en-US" dirty="0"/>
              <a:t>) Neutron Sources</a:t>
            </a:r>
          </a:p>
        </p:txBody>
      </p:sp>
      <p:pic>
        <p:nvPicPr>
          <p:cNvPr id="1026" name="Picture 2" descr="http://www.rpe.org.in/articles/2012/35/3/images/RadiatProtEnviron_2012_35_3_111_117665_f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015862"/>
            <a:ext cx="707707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51513" y="63178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Nakamura, Takashi. 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</a:rPr>
              <a:t>Radiation Protection and Environment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 35.3 (2012): 111.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9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9" t="-189" b="-1"/>
          <a:stretch/>
        </p:blipFill>
        <p:spPr>
          <a:xfrm>
            <a:off x="33338" y="1100457"/>
            <a:ext cx="9077325" cy="479787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baseline="30000" dirty="0"/>
              <a:t>7</a:t>
            </a:r>
            <a:r>
              <a:rPr lang="en-US" dirty="0"/>
              <a:t>Li(</a:t>
            </a:r>
            <a:r>
              <a:rPr lang="en-US" dirty="0" err="1"/>
              <a:t>p,n</a:t>
            </a:r>
            <a:r>
              <a:rPr lang="en-US" dirty="0"/>
              <a:t>) Neutron Sources</a:t>
            </a:r>
          </a:p>
        </p:txBody>
      </p:sp>
      <p:sp>
        <p:nvSpPr>
          <p:cNvPr id="2" name="Rectangle 1"/>
          <p:cNvSpPr/>
          <p:nvPr/>
        </p:nvSpPr>
        <p:spPr>
          <a:xfrm rot="20308092">
            <a:off x="6847474" y="3075860"/>
            <a:ext cx="184639" cy="10436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6795665" y="3357701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19952" y="4204886"/>
            <a:ext cx="18976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7Li(</a:t>
            </a:r>
            <a:r>
              <a:rPr lang="en-US" b="1" dirty="0" err="1">
                <a:latin typeface="Lucida Grande"/>
              </a:rPr>
              <a:t>p,n</a:t>
            </a:r>
            <a:r>
              <a:rPr lang="en-US" b="1" dirty="0">
                <a:latin typeface="Lucida Grande"/>
              </a:rPr>
              <a:t>) target</a:t>
            </a:r>
          </a:p>
        </p:txBody>
      </p:sp>
    </p:spTree>
    <p:extLst>
      <p:ext uri="{BB962C8B-B14F-4D97-AF65-F5344CB8AC3E}">
        <p14:creationId xmlns:p14="http://schemas.microsoft.com/office/powerpoint/2010/main" val="47897931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9" t="-189" b="-1"/>
          <a:stretch/>
        </p:blipFill>
        <p:spPr>
          <a:xfrm>
            <a:off x="33338" y="1100457"/>
            <a:ext cx="9077325" cy="479787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baseline="30000" dirty="0"/>
              <a:t>7</a:t>
            </a:r>
            <a:r>
              <a:rPr lang="en-US" dirty="0"/>
              <a:t>Li(</a:t>
            </a:r>
            <a:r>
              <a:rPr lang="en-US" dirty="0" err="1"/>
              <a:t>p,n</a:t>
            </a:r>
            <a:r>
              <a:rPr lang="en-US" dirty="0"/>
              <a:t>) Neutron Sources</a:t>
            </a:r>
          </a:p>
        </p:txBody>
      </p:sp>
      <p:sp>
        <p:nvSpPr>
          <p:cNvPr id="2" name="Rectangle 1"/>
          <p:cNvSpPr/>
          <p:nvPr/>
        </p:nvSpPr>
        <p:spPr>
          <a:xfrm rot="20308092">
            <a:off x="6847474" y="3075860"/>
            <a:ext cx="184639" cy="10436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6795665" y="3357701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20597478">
            <a:off x="5235977" y="3749033"/>
            <a:ext cx="119269" cy="714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0"/>
          <p:cNvSpPr/>
          <p:nvPr/>
        </p:nvSpPr>
        <p:spPr>
          <a:xfrm rot="9678607">
            <a:off x="5318475" y="3723239"/>
            <a:ext cx="1434342" cy="226321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16955" y="3317513"/>
            <a:ext cx="212603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Activation target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19952" y="4204886"/>
            <a:ext cx="18976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7Li(</a:t>
            </a:r>
            <a:r>
              <a:rPr lang="en-US" b="1" dirty="0" err="1">
                <a:latin typeface="Lucida Grande"/>
              </a:rPr>
              <a:t>p,n</a:t>
            </a:r>
            <a:r>
              <a:rPr lang="en-US" b="1" dirty="0">
                <a:latin typeface="Lucida Grande"/>
              </a:rPr>
              <a:t>) target</a:t>
            </a:r>
          </a:p>
        </p:txBody>
      </p:sp>
    </p:spTree>
    <p:extLst>
      <p:ext uri="{BB962C8B-B14F-4D97-AF65-F5344CB8AC3E}">
        <p14:creationId xmlns:p14="http://schemas.microsoft.com/office/powerpoint/2010/main" val="401094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9" t="-189" b="-1"/>
          <a:stretch/>
        </p:blipFill>
        <p:spPr>
          <a:xfrm>
            <a:off x="33338" y="1100457"/>
            <a:ext cx="9077325" cy="4797872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6488375" y="1498025"/>
            <a:ext cx="580103" cy="580103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5997511" y="2717571"/>
            <a:ext cx="858416" cy="242339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/>
          <p:cNvSpPr/>
          <p:nvPr/>
        </p:nvSpPr>
        <p:spPr>
          <a:xfrm rot="13672894">
            <a:off x="6433136" y="3312854"/>
            <a:ext cx="373633" cy="20113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baseline="30000" dirty="0"/>
              <a:t>7</a:t>
            </a:r>
            <a:r>
              <a:rPr lang="en-US" dirty="0"/>
              <a:t>Li(</a:t>
            </a:r>
            <a:r>
              <a:rPr lang="en-US" dirty="0" err="1"/>
              <a:t>p,n</a:t>
            </a:r>
            <a:r>
              <a:rPr lang="en-US" dirty="0"/>
              <a:t>) Neutron Sources</a:t>
            </a:r>
          </a:p>
        </p:txBody>
      </p:sp>
      <p:sp>
        <p:nvSpPr>
          <p:cNvPr id="2" name="Rectangle 1"/>
          <p:cNvSpPr/>
          <p:nvPr/>
        </p:nvSpPr>
        <p:spPr>
          <a:xfrm rot="20308092">
            <a:off x="6847474" y="3075860"/>
            <a:ext cx="184639" cy="10436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6795665" y="3357701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07176" y="1357797"/>
            <a:ext cx="1897676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Measure unreacted proton current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9952" y="4204886"/>
            <a:ext cx="18976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7Li(</a:t>
            </a:r>
            <a:r>
              <a:rPr lang="en-US" b="1" dirty="0" err="1">
                <a:latin typeface="Lucida Grande"/>
              </a:rPr>
              <a:t>p,n</a:t>
            </a:r>
            <a:r>
              <a:rPr lang="en-US" b="1" dirty="0">
                <a:latin typeface="Lucida Grande"/>
              </a:rPr>
              <a:t>) target</a:t>
            </a:r>
          </a:p>
        </p:txBody>
      </p:sp>
      <p:sp>
        <p:nvSpPr>
          <p:cNvPr id="14" name="Rectangle 13"/>
          <p:cNvSpPr/>
          <p:nvPr/>
        </p:nvSpPr>
        <p:spPr>
          <a:xfrm rot="20597478">
            <a:off x="5235977" y="3749033"/>
            <a:ext cx="119269" cy="714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0"/>
          <p:cNvSpPr/>
          <p:nvPr/>
        </p:nvSpPr>
        <p:spPr>
          <a:xfrm rot="9678607">
            <a:off x="5318475" y="3723239"/>
            <a:ext cx="1434342" cy="226321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16955" y="3317513"/>
            <a:ext cx="212603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Activation target</a:t>
            </a:r>
          </a:p>
        </p:txBody>
      </p:sp>
    </p:spTree>
    <p:extLst>
      <p:ext uri="{BB962C8B-B14F-4D97-AF65-F5344CB8AC3E}">
        <p14:creationId xmlns:p14="http://schemas.microsoft.com/office/powerpoint/2010/main" val="330524894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9" t="-189" b="-1"/>
          <a:stretch/>
        </p:blipFill>
        <p:spPr>
          <a:xfrm>
            <a:off x="33338" y="1100457"/>
            <a:ext cx="9077325" cy="4797872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6488375" y="1498025"/>
            <a:ext cx="580103" cy="580103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5997511" y="2717571"/>
            <a:ext cx="858416" cy="242339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/>
          <p:cNvSpPr/>
          <p:nvPr/>
        </p:nvSpPr>
        <p:spPr>
          <a:xfrm rot="13672894">
            <a:off x="6433136" y="3312854"/>
            <a:ext cx="373633" cy="20113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baseline="30000" dirty="0"/>
              <a:t>7</a:t>
            </a:r>
            <a:r>
              <a:rPr lang="en-US" dirty="0"/>
              <a:t>Li(</a:t>
            </a:r>
            <a:r>
              <a:rPr lang="en-US" dirty="0" err="1"/>
              <a:t>p,n</a:t>
            </a:r>
            <a:r>
              <a:rPr lang="en-US" dirty="0"/>
              <a:t>) Neutron Sources</a:t>
            </a:r>
          </a:p>
        </p:txBody>
      </p:sp>
      <p:sp>
        <p:nvSpPr>
          <p:cNvPr id="2" name="Rectangle 1"/>
          <p:cNvSpPr/>
          <p:nvPr/>
        </p:nvSpPr>
        <p:spPr>
          <a:xfrm rot="20308092">
            <a:off x="6847474" y="3075860"/>
            <a:ext cx="184639" cy="10436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6795665" y="3357701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07176" y="1357797"/>
            <a:ext cx="1897676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Measure unreacted proton current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9952" y="4204886"/>
            <a:ext cx="1897676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7Li(</a:t>
            </a:r>
            <a:r>
              <a:rPr lang="en-US" b="1" dirty="0" err="1">
                <a:latin typeface="Lucida Grande"/>
              </a:rPr>
              <a:t>p,n</a:t>
            </a:r>
            <a:r>
              <a:rPr lang="en-US" b="1" dirty="0">
                <a:latin typeface="Lucida Grande"/>
              </a:rPr>
              <a:t>) target</a:t>
            </a:r>
          </a:p>
        </p:txBody>
      </p:sp>
      <p:sp>
        <p:nvSpPr>
          <p:cNvPr id="14" name="Rectangle 13"/>
          <p:cNvSpPr/>
          <p:nvPr/>
        </p:nvSpPr>
        <p:spPr>
          <a:xfrm rot="20597478">
            <a:off x="5235977" y="3749033"/>
            <a:ext cx="119269" cy="714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0"/>
          <p:cNvSpPr/>
          <p:nvPr/>
        </p:nvSpPr>
        <p:spPr>
          <a:xfrm rot="9678607">
            <a:off x="5318475" y="3723239"/>
            <a:ext cx="1434342" cy="226321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16955" y="3317513"/>
            <a:ext cx="212603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Activation target</a:t>
            </a:r>
          </a:p>
        </p:txBody>
      </p:sp>
      <p:sp>
        <p:nvSpPr>
          <p:cNvPr id="17" name="Right Arrow 10"/>
          <p:cNvSpPr/>
          <p:nvPr/>
        </p:nvSpPr>
        <p:spPr>
          <a:xfrm rot="8241249">
            <a:off x="5544425" y="4015872"/>
            <a:ext cx="1434342" cy="226321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/>
          <p:cNvSpPr/>
          <p:nvPr/>
        </p:nvSpPr>
        <p:spPr>
          <a:xfrm>
            <a:off x="5584477" y="4677143"/>
            <a:ext cx="458513" cy="63410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33542" y="5143354"/>
            <a:ext cx="2507525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Lucida Grande"/>
              </a:rPr>
              <a:t>HPGe – primary gamma coincidences</a:t>
            </a:r>
          </a:p>
        </p:txBody>
      </p:sp>
    </p:spTree>
    <p:extLst>
      <p:ext uri="{BB962C8B-B14F-4D97-AF65-F5344CB8AC3E}">
        <p14:creationId xmlns:p14="http://schemas.microsoft.com/office/powerpoint/2010/main" val="363292408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baseline="30000" dirty="0"/>
              <a:t>7</a:t>
            </a:r>
            <a:r>
              <a:rPr lang="en-US" dirty="0"/>
              <a:t>Li(</a:t>
            </a:r>
            <a:r>
              <a:rPr lang="en-US" dirty="0" err="1"/>
              <a:t>p,n</a:t>
            </a:r>
            <a:r>
              <a:rPr lang="en-US" dirty="0"/>
              <a:t>) Neutron 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1" y="954155"/>
            <a:ext cx="5383489" cy="4124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2705" t="9131" r="10580" b="8984"/>
          <a:stretch/>
        </p:blipFill>
        <p:spPr>
          <a:xfrm rot="16200000">
            <a:off x="4363278" y="2256181"/>
            <a:ext cx="3945835" cy="561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732"/>
            <a:ext cx="7766050" cy="1150353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599" y="2776122"/>
            <a:ext cx="8137525" cy="25910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Already completed: </a:t>
            </a:r>
            <a:r>
              <a:rPr lang="en-US" sz="2400" baseline="30000" dirty="0"/>
              <a:t>64</a:t>
            </a:r>
            <a:r>
              <a:rPr lang="en-US" sz="2400" dirty="0"/>
              <a:t>Cu and </a:t>
            </a:r>
            <a:r>
              <a:rPr lang="en-US" sz="2400" baseline="30000" dirty="0"/>
              <a:t>47</a:t>
            </a:r>
            <a:r>
              <a:rPr lang="en-US" sz="2400" dirty="0"/>
              <a:t>Sc (n,p), </a:t>
            </a:r>
            <a:r>
              <a:rPr lang="en-US" dirty="0"/>
              <a:t>Fe(</a:t>
            </a:r>
            <a:r>
              <a:rPr lang="en-US" dirty="0" err="1"/>
              <a:t>p,x</a:t>
            </a:r>
            <a:r>
              <a:rPr lang="en-US" dirty="0"/>
              <a:t>), </a:t>
            </a:r>
            <a:r>
              <a:rPr lang="en-US" dirty="0" err="1"/>
              <a:t>Zr</a:t>
            </a:r>
            <a:r>
              <a:rPr lang="en-US" dirty="0"/>
              <a:t>(</a:t>
            </a:r>
            <a:r>
              <a:rPr lang="en-US" dirty="0" err="1"/>
              <a:t>d,x</a:t>
            </a:r>
            <a:r>
              <a:rPr lang="en-US" dirty="0"/>
              <a:t>),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  <a:p>
            <a:r>
              <a:rPr lang="en-US" dirty="0"/>
              <a:t>Upcoming targets: </a:t>
            </a:r>
            <a:r>
              <a:rPr lang="en-US" baseline="30000" dirty="0"/>
              <a:t>86</a:t>
            </a:r>
            <a:r>
              <a:rPr lang="en-US" dirty="0"/>
              <a:t>Sr(</a:t>
            </a:r>
            <a:r>
              <a:rPr lang="en-US" dirty="0" err="1"/>
              <a:t>p,x</a:t>
            </a:r>
            <a:r>
              <a:rPr lang="en-US" dirty="0"/>
              <a:t>)</a:t>
            </a:r>
            <a:r>
              <a:rPr lang="en-US" baseline="30000" dirty="0"/>
              <a:t>86</a:t>
            </a:r>
            <a:r>
              <a:rPr lang="en-US" dirty="0"/>
              <a:t>Y, La(</a:t>
            </a:r>
            <a:r>
              <a:rPr lang="en-US" dirty="0" err="1"/>
              <a:t>p,x</a:t>
            </a:r>
            <a:r>
              <a:rPr lang="en-US" dirty="0"/>
              <a:t>)</a:t>
            </a:r>
            <a:r>
              <a:rPr lang="en-US" baseline="30000" dirty="0"/>
              <a:t>134,135</a:t>
            </a:r>
            <a:r>
              <a:rPr lang="en-US" dirty="0"/>
              <a:t>Ce, </a:t>
            </a:r>
            <a:r>
              <a:rPr lang="en-US" baseline="30000" dirty="0"/>
              <a:t>177</a:t>
            </a:r>
            <a:r>
              <a:rPr lang="en-US" dirty="0"/>
              <a:t>Hf(n,p)</a:t>
            </a:r>
            <a:r>
              <a:rPr lang="en-US" baseline="30000" dirty="0"/>
              <a:t>177</a:t>
            </a:r>
            <a:r>
              <a:rPr lang="en-US" dirty="0"/>
              <a:t>Lu</a:t>
            </a:r>
          </a:p>
          <a:p>
            <a:pPr lvl="1"/>
            <a:r>
              <a:rPr lang="en-US" baseline="30000" dirty="0"/>
              <a:t>7</a:t>
            </a:r>
            <a:r>
              <a:rPr lang="en-US" dirty="0"/>
              <a:t>Li(</a:t>
            </a:r>
            <a:r>
              <a:rPr lang="en-US" dirty="0" err="1"/>
              <a:t>p,n</a:t>
            </a:r>
            <a:r>
              <a:rPr lang="en-US" dirty="0"/>
              <a:t>) quasi-monoenergetic neutron source development </a:t>
            </a:r>
          </a:p>
          <a:p>
            <a:pPr lvl="1"/>
            <a:endParaRPr lang="en-US" dirty="0"/>
          </a:p>
          <a:p>
            <a:r>
              <a:rPr lang="en-US" dirty="0"/>
              <a:t>Possible future candidates: Access targets previously fielded by </a:t>
            </a:r>
            <a:r>
              <a:rPr lang="el-GR" dirty="0"/>
              <a:t>β</a:t>
            </a:r>
            <a:r>
              <a:rPr lang="en-US" baseline="30000" dirty="0"/>
              <a:t>+</a:t>
            </a:r>
            <a:r>
              <a:rPr lang="en-US" dirty="0"/>
              <a:t>-Oslo in the A</a:t>
            </a:r>
            <a:r>
              <a:rPr lang="en-US" dirty="0">
                <a:latin typeface="Calibri" panose="020F0502020204030204" pitchFamily="34" charset="0"/>
              </a:rPr>
              <a:t>≈</a:t>
            </a:r>
            <a:r>
              <a:rPr lang="en-US" dirty="0"/>
              <a:t>50,90, rare earth regions via (</a:t>
            </a:r>
            <a:r>
              <a:rPr lang="en-US" dirty="0" err="1"/>
              <a:t>p,xn</a:t>
            </a:r>
            <a:r>
              <a:rPr lang="en-US" dirty="0"/>
              <a:t>), (</a:t>
            </a:r>
            <a:r>
              <a:rPr lang="el-GR" dirty="0">
                <a:latin typeface="Calibri" panose="020F0502020204030204" pitchFamily="34" charset="0"/>
              </a:rPr>
              <a:t>α</a:t>
            </a:r>
            <a:r>
              <a:rPr lang="en-US" dirty="0"/>
              <a:t>,</a:t>
            </a:r>
            <a:r>
              <a:rPr lang="en-US" dirty="0" err="1"/>
              <a:t>xn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13515" y="1524085"/>
            <a:ext cx="6516971" cy="84762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8263" y="1616552"/>
            <a:ext cx="6467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Demonstrated ability to measure </a:t>
            </a:r>
            <a:r>
              <a:rPr lang="en-US" i="1" dirty="0" err="1">
                <a:latin typeface="Lucida Grande"/>
                <a:cs typeface="Lucida Grande"/>
              </a:rPr>
              <a:t>R</a:t>
            </a:r>
            <a:r>
              <a:rPr lang="en-US" baseline="-25000" dirty="0" err="1">
                <a:latin typeface="Lucida Grande"/>
                <a:cs typeface="Lucida Grande"/>
              </a:rPr>
              <a:t>spin</a:t>
            </a:r>
            <a:r>
              <a:rPr lang="en-US" baseline="-25000" dirty="0">
                <a:latin typeface="Lucida Grande"/>
                <a:cs typeface="Lucida Grande"/>
              </a:rPr>
              <a:t>-cut</a:t>
            </a:r>
            <a:r>
              <a:rPr lang="en-US" dirty="0">
                <a:latin typeface="Lucida Grande"/>
                <a:cs typeface="Lucida Grande"/>
              </a:rPr>
              <a:t> in excitation function studies for emerging medical radioisotopes </a:t>
            </a:r>
          </a:p>
        </p:txBody>
      </p:sp>
    </p:spTree>
    <p:extLst>
      <p:ext uri="{BB962C8B-B14F-4D97-AF65-F5344CB8AC3E}">
        <p14:creationId xmlns:p14="http://schemas.microsoft.com/office/powerpoint/2010/main" val="371658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9440178081_8dd63d3684_b.jpg"/>
          <p:cNvPicPr>
            <a:picLocks noGrp="1" noChangeAspect="1"/>
          </p:cNvPicPr>
          <p:nvPr>
            <p:ph idx="14"/>
          </p:nvPr>
        </p:nvPicPr>
        <p:blipFill>
          <a:blip r:embed="rId2"/>
          <a:srcRect l="4733" r="2360"/>
          <a:stretch>
            <a:fillRect/>
          </a:stretch>
        </p:blipFill>
        <p:spPr>
          <a:xfrm>
            <a:off x="0" y="0"/>
            <a:ext cx="9144000" cy="65742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487" y="2144119"/>
            <a:ext cx="6570143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</a:rPr>
              <a:t>Tusen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takk</a:t>
            </a:r>
            <a:r>
              <a:rPr lang="en-US" sz="66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712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Some perspective</a:t>
            </a:r>
          </a:p>
        </p:txBody>
      </p:sp>
      <p:pic>
        <p:nvPicPr>
          <p:cNvPr id="35843" name="Picture 3" descr="D:\Pictures\app_b1.PNG"/>
          <p:cNvPicPr>
            <a:picLocks noChangeAspect="1" noChangeArrowheads="1"/>
          </p:cNvPicPr>
          <p:nvPr/>
        </p:nvPicPr>
        <p:blipFill>
          <a:blip r:embed="rId3"/>
          <a:srcRect t="16327"/>
          <a:stretch>
            <a:fillRect/>
          </a:stretch>
        </p:blipFill>
        <p:spPr bwMode="auto">
          <a:xfrm>
            <a:off x="0" y="1408184"/>
            <a:ext cx="3887285" cy="4078224"/>
          </a:xfrm>
          <a:prstGeom prst="rect">
            <a:avLst/>
          </a:prstGeom>
          <a:noFill/>
        </p:spPr>
      </p:pic>
      <p:pic>
        <p:nvPicPr>
          <p:cNvPr id="35844" name="Picture 4" descr="D:\Pictures\app_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7042" y="1649712"/>
            <a:ext cx="3657600" cy="4969771"/>
          </a:xfrm>
          <a:prstGeom prst="rect">
            <a:avLst/>
          </a:prstGeom>
          <a:noFill/>
        </p:spPr>
      </p:pic>
      <p:pic>
        <p:nvPicPr>
          <p:cNvPr id="35845" name="Picture 5" descr="D:\Pictures\app_b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92306" y="1440106"/>
            <a:ext cx="3886200" cy="5179377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D:\Pictures\app_b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2972225"/>
            <a:ext cx="3657600" cy="328489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77042" y="5919016"/>
            <a:ext cx="7138219" cy="707886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itchFamily="18" charset="0"/>
              </a:rPr>
              <a:t>NDNCA Whitepaper available at</a:t>
            </a:r>
            <a:br>
              <a:rPr lang="en-US" sz="2000" b="1" dirty="0">
                <a:latin typeface="Georgia" pitchFamily="18" charset="0"/>
              </a:rPr>
            </a:br>
            <a:r>
              <a:rPr lang="en-US" sz="2000" b="1" dirty="0">
                <a:latin typeface="Georgia" pitchFamily="18" charset="0"/>
              </a:rPr>
              <a:t> http://bang.berkeley.edu/events/ndnca/whitepaper/</a:t>
            </a:r>
          </a:p>
        </p:txBody>
      </p:sp>
      <p:pic>
        <p:nvPicPr>
          <p:cNvPr id="10" name="Picture 3" descr="D:\Pictures\app_b1.PNG"/>
          <p:cNvPicPr>
            <a:picLocks noChangeAspect="1" noChangeArrowheads="1"/>
          </p:cNvPicPr>
          <p:nvPr/>
        </p:nvPicPr>
        <p:blipFill>
          <a:blip r:embed="rId3"/>
          <a:srcRect l="16264" t="74843" r="8657" b="18426"/>
          <a:stretch>
            <a:fillRect/>
          </a:stretch>
        </p:blipFill>
        <p:spPr bwMode="auto">
          <a:xfrm>
            <a:off x="1884411" y="2736251"/>
            <a:ext cx="6094095" cy="6850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2" name="Picture 5" descr="D:\Pictures\app_b3.PNG"/>
          <p:cNvPicPr>
            <a:picLocks noChangeAspect="1" noChangeArrowheads="1"/>
          </p:cNvPicPr>
          <p:nvPr/>
        </p:nvPicPr>
        <p:blipFill>
          <a:blip r:embed="rId5"/>
          <a:srcRect r="39183" b="95331"/>
          <a:stretch>
            <a:fillRect/>
          </a:stretch>
        </p:blipFill>
        <p:spPr bwMode="auto">
          <a:xfrm>
            <a:off x="4110179" y="3932903"/>
            <a:ext cx="4805082" cy="4916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3" name="Picture 3" descr="D:\Pictures\app_b1.PNG"/>
          <p:cNvPicPr>
            <a:picLocks noChangeAspect="1" noChangeArrowheads="1"/>
          </p:cNvPicPr>
          <p:nvPr/>
        </p:nvPicPr>
        <p:blipFill>
          <a:blip r:embed="rId3"/>
          <a:srcRect t="20152" r="2151" b="71995"/>
          <a:stretch>
            <a:fillRect/>
          </a:stretch>
        </p:blipFill>
        <p:spPr bwMode="auto">
          <a:xfrm>
            <a:off x="410203" y="1715409"/>
            <a:ext cx="5471652" cy="5506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78527" y="4786163"/>
            <a:ext cx="470787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itchFamily="18" charset="0"/>
              </a:rPr>
              <a:t>Highlight from WTTC 2016: </a:t>
            </a:r>
            <a:r>
              <a:rPr lang="en-US" baseline="30000" dirty="0">
                <a:latin typeface="Georgia" pitchFamily="18" charset="0"/>
              </a:rPr>
              <a:t>54</a:t>
            </a:r>
            <a:r>
              <a:rPr lang="en-US" dirty="0">
                <a:latin typeface="Georgia" pitchFamily="18" charset="0"/>
              </a:rPr>
              <a:t>Fe(p,</a:t>
            </a:r>
            <a:r>
              <a:rPr lang="el-GR" dirty="0">
                <a:latin typeface="Georgia" pitchFamily="18" charset="0"/>
              </a:rPr>
              <a:t>α</a:t>
            </a:r>
            <a:r>
              <a:rPr lang="en-US" dirty="0">
                <a:latin typeface="Georgia" pitchFamily="18" charset="0"/>
              </a:rPr>
              <a:t>)</a:t>
            </a:r>
            <a:r>
              <a:rPr lang="en-US" baseline="30000" dirty="0">
                <a:latin typeface="Georgia" pitchFamily="18" charset="0"/>
              </a:rPr>
              <a:t>51</a:t>
            </a:r>
            <a:r>
              <a:rPr lang="en-US" dirty="0">
                <a:latin typeface="Georgia" pitchFamily="18" charset="0"/>
              </a:rPr>
              <a:t>Mn </a:t>
            </a:r>
          </a:p>
        </p:txBody>
      </p:sp>
    </p:spTree>
    <p:extLst>
      <p:ext uri="{BB962C8B-B14F-4D97-AF65-F5344CB8AC3E}">
        <p14:creationId xmlns:p14="http://schemas.microsoft.com/office/powerpoint/2010/main" val="1406464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5444"/>
            <a:ext cx="7766050" cy="1150353"/>
          </a:xfrm>
        </p:spPr>
        <p:txBody>
          <a:bodyPr/>
          <a:lstStyle/>
          <a:p>
            <a:r>
              <a:rPr lang="en-US" dirty="0"/>
              <a:t>Cross-Section Systematics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247566"/>
            <a:ext cx="4286250" cy="1162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5162"/>
            <a:ext cx="9144000" cy="186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2837"/>
            <a:ext cx="9144000" cy="15813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68748" y="2196548"/>
            <a:ext cx="655982" cy="1215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8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0280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Medical Applications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2003280"/>
            <a:ext cx="8446168" cy="206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medical radionuclides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64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Cu (t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1/2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= 12.7 hr) – 61%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β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+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to 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64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Ni, 39%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-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to 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64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Zn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Sc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3.35 d) –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-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to 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Ti, with 159-keV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γ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 descr="D:\Documents\School Work\Isotope Data\Proposals\muller_tit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146" y="3228361"/>
            <a:ext cx="5164871" cy="1753213"/>
          </a:xfrm>
          <a:prstGeom prst="rect">
            <a:avLst/>
          </a:prstGeom>
          <a:noFill/>
        </p:spPr>
      </p:pic>
      <p:pic>
        <p:nvPicPr>
          <p:cNvPr id="11266" name="Picture 2" descr="D:\Documents\School Work\Isotope Data\Proposals\lewis_tit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3414" y="4700279"/>
            <a:ext cx="4435354" cy="1242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73638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511467" y="1791357"/>
            <a:ext cx="7013702" cy="40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/>
              <a:t>The UC Berkeley High Flux Neutron Generator</a:t>
            </a:r>
          </a:p>
        </p:txBody>
      </p:sp>
      <p:cxnSp>
        <p:nvCxnSpPr>
          <p:cNvPr id="9" name="Shape 112"/>
          <p:cNvCxnSpPr/>
          <p:nvPr/>
        </p:nvCxnSpPr>
        <p:spPr>
          <a:xfrm flipH="1" flipV="1">
            <a:off x="5768096" y="3038807"/>
            <a:ext cx="1605470" cy="1082878"/>
          </a:xfrm>
          <a:prstGeom prst="straightConnector1">
            <a:avLst/>
          </a:prstGeom>
          <a:noFill/>
          <a:ln w="76300" cap="flat" cmpd="sng">
            <a:solidFill>
              <a:srgbClr val="2E75B6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11" name="Shape 113"/>
          <p:cNvCxnSpPr/>
          <p:nvPr/>
        </p:nvCxnSpPr>
        <p:spPr>
          <a:xfrm>
            <a:off x="808775" y="2960866"/>
            <a:ext cx="1495800" cy="747719"/>
          </a:xfrm>
          <a:prstGeom prst="straightConnector1">
            <a:avLst/>
          </a:prstGeom>
          <a:noFill/>
          <a:ln w="76300" cap="flat" cmpd="sng">
            <a:solidFill>
              <a:srgbClr val="5B9BD5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2" name="Shape 114"/>
          <p:cNvSpPr/>
          <p:nvPr/>
        </p:nvSpPr>
        <p:spPr>
          <a:xfrm>
            <a:off x="6526439" y="3270066"/>
            <a:ext cx="1906199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Deuterium Gas</a:t>
            </a:r>
          </a:p>
        </p:txBody>
      </p:sp>
      <p:sp>
        <p:nvSpPr>
          <p:cNvPr id="13" name="Shape 115"/>
          <p:cNvSpPr/>
          <p:nvPr/>
        </p:nvSpPr>
        <p:spPr>
          <a:xfrm rot="1780800">
            <a:off x="4489160" y="2467772"/>
            <a:ext cx="1319399" cy="43668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16"/>
          <p:cNvSpPr/>
          <p:nvPr/>
        </p:nvSpPr>
        <p:spPr>
          <a:xfrm rot="1780800">
            <a:off x="2326138" y="3850533"/>
            <a:ext cx="1319399" cy="43668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" name="Shape 117"/>
          <p:cNvCxnSpPr/>
          <p:nvPr/>
        </p:nvCxnSpPr>
        <p:spPr>
          <a:xfrm flipV="1">
            <a:off x="757208" y="4494179"/>
            <a:ext cx="1509350" cy="841066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16" name="Shape 118"/>
          <p:cNvCxnSpPr/>
          <p:nvPr/>
        </p:nvCxnSpPr>
        <p:spPr>
          <a:xfrm flipH="1">
            <a:off x="6010738" y="2406645"/>
            <a:ext cx="880918" cy="51588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7" name="Shape 119"/>
          <p:cNvSpPr/>
          <p:nvPr/>
        </p:nvSpPr>
        <p:spPr>
          <a:xfrm>
            <a:off x="6422576" y="2727738"/>
            <a:ext cx="469080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RF</a:t>
            </a:r>
          </a:p>
        </p:txBody>
      </p:sp>
      <p:sp>
        <p:nvSpPr>
          <p:cNvPr id="18" name="Shape 120"/>
          <p:cNvSpPr/>
          <p:nvPr/>
        </p:nvSpPr>
        <p:spPr>
          <a:xfrm rot="1780800">
            <a:off x="4486641" y="2467772"/>
            <a:ext cx="1319399" cy="43668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21"/>
          <p:cNvSpPr/>
          <p:nvPr/>
        </p:nvSpPr>
        <p:spPr>
          <a:xfrm rot="1780800">
            <a:off x="2326138" y="3850533"/>
            <a:ext cx="1319399" cy="43668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22"/>
          <p:cNvSpPr/>
          <p:nvPr/>
        </p:nvSpPr>
        <p:spPr>
          <a:xfrm>
            <a:off x="5198758" y="2041966"/>
            <a:ext cx="1252439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D Plasma</a:t>
            </a:r>
          </a:p>
        </p:txBody>
      </p:sp>
      <p:sp>
        <p:nvSpPr>
          <p:cNvPr id="21" name="Shape 123"/>
          <p:cNvSpPr/>
          <p:nvPr/>
        </p:nvSpPr>
        <p:spPr>
          <a:xfrm>
            <a:off x="2985838" y="1552725"/>
            <a:ext cx="1132199" cy="2061359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24"/>
          <p:cNvSpPr/>
          <p:nvPr/>
        </p:nvSpPr>
        <p:spPr>
          <a:xfrm>
            <a:off x="2266558" y="2492325"/>
            <a:ext cx="1304280" cy="51695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100kV</a:t>
            </a:r>
          </a:p>
        </p:txBody>
      </p:sp>
      <p:cxnSp>
        <p:nvCxnSpPr>
          <p:cNvPr id="23" name="Shape 125"/>
          <p:cNvCxnSpPr/>
          <p:nvPr/>
        </p:nvCxnSpPr>
        <p:spPr>
          <a:xfrm flipH="1">
            <a:off x="4465078" y="3111885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4" name="Shape 126"/>
          <p:cNvCxnSpPr/>
          <p:nvPr/>
        </p:nvCxnSpPr>
        <p:spPr>
          <a:xfrm flipH="1">
            <a:off x="4235398" y="2994526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" name="Shape 127"/>
          <p:cNvCxnSpPr/>
          <p:nvPr/>
        </p:nvCxnSpPr>
        <p:spPr>
          <a:xfrm flipH="1">
            <a:off x="4137479" y="2922525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6" name="Shape 128"/>
          <p:cNvCxnSpPr/>
          <p:nvPr/>
        </p:nvCxnSpPr>
        <p:spPr>
          <a:xfrm flipH="1">
            <a:off x="4018318" y="2860246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7" name="Shape 129"/>
          <p:cNvCxnSpPr/>
          <p:nvPr/>
        </p:nvCxnSpPr>
        <p:spPr>
          <a:xfrm flipH="1">
            <a:off x="4352759" y="3066526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8" name="Shape 130"/>
          <p:cNvCxnSpPr/>
          <p:nvPr/>
        </p:nvCxnSpPr>
        <p:spPr>
          <a:xfrm rot="10800000" flipH="1">
            <a:off x="3772438" y="3751246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9" name="Shape 131"/>
          <p:cNvCxnSpPr/>
          <p:nvPr/>
        </p:nvCxnSpPr>
        <p:spPr>
          <a:xfrm rot="10800000" flipH="1">
            <a:off x="3634919" y="3690405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0" name="Shape 132"/>
          <p:cNvCxnSpPr/>
          <p:nvPr/>
        </p:nvCxnSpPr>
        <p:spPr>
          <a:xfrm rot="10800000" flipH="1">
            <a:off x="3507838" y="3593205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1" name="Shape 133"/>
          <p:cNvCxnSpPr/>
          <p:nvPr/>
        </p:nvCxnSpPr>
        <p:spPr>
          <a:xfrm rot="10800000" flipH="1">
            <a:off x="3380399" y="3532366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2" name="Shape 134"/>
          <p:cNvCxnSpPr/>
          <p:nvPr/>
        </p:nvCxnSpPr>
        <p:spPr>
          <a:xfrm rot="10800000" flipH="1">
            <a:off x="3260879" y="3444166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33" name="Shape 135"/>
          <p:cNvSpPr/>
          <p:nvPr/>
        </p:nvSpPr>
        <p:spPr>
          <a:xfrm>
            <a:off x="4510438" y="3356326"/>
            <a:ext cx="1365479" cy="6389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D beam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1-1000mA</a:t>
            </a:r>
          </a:p>
        </p:txBody>
      </p:sp>
      <p:sp>
        <p:nvSpPr>
          <p:cNvPr id="34" name="Shape 136"/>
          <p:cNvSpPr/>
          <p:nvPr/>
        </p:nvSpPr>
        <p:spPr>
          <a:xfrm rot="2455200">
            <a:off x="3760199" y="3299806"/>
            <a:ext cx="800999" cy="449639"/>
          </a:xfrm>
          <a:prstGeom prst="irregularSeal2">
            <a:avLst/>
          </a:prstGeom>
          <a:solidFill>
            <a:srgbClr val="5B9BD5"/>
          </a:solidFill>
          <a:ln w="12600" cap="flat" cmpd="sng">
            <a:solidFill>
              <a:srgbClr val="181717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137"/>
          <p:cNvSpPr/>
          <p:nvPr/>
        </p:nvSpPr>
        <p:spPr>
          <a:xfrm>
            <a:off x="2627999" y="3127726"/>
            <a:ext cx="1336319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9DC3E6"/>
                </a:solidFill>
                <a:latin typeface="Calibri"/>
                <a:ea typeface="Calibri"/>
                <a:cs typeface="Calibri"/>
                <a:sym typeface="Calibri"/>
              </a:rPr>
              <a:t>DD Fusion</a:t>
            </a:r>
          </a:p>
        </p:txBody>
      </p:sp>
      <p:sp>
        <p:nvSpPr>
          <p:cNvPr id="36" name="Shape 138"/>
          <p:cNvSpPr/>
          <p:nvPr/>
        </p:nvSpPr>
        <p:spPr>
          <a:xfrm>
            <a:off x="4069438" y="3448846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139"/>
          <p:cNvSpPr/>
          <p:nvPr/>
        </p:nvSpPr>
        <p:spPr>
          <a:xfrm>
            <a:off x="3911038" y="3372526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140"/>
          <p:cNvSpPr/>
          <p:nvPr/>
        </p:nvSpPr>
        <p:spPr>
          <a:xfrm>
            <a:off x="3972238" y="347620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141"/>
          <p:cNvSpPr/>
          <p:nvPr/>
        </p:nvSpPr>
        <p:spPr>
          <a:xfrm>
            <a:off x="4124519" y="362848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142"/>
          <p:cNvSpPr/>
          <p:nvPr/>
        </p:nvSpPr>
        <p:spPr>
          <a:xfrm>
            <a:off x="4017599" y="341608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43"/>
          <p:cNvSpPr/>
          <p:nvPr/>
        </p:nvSpPr>
        <p:spPr>
          <a:xfrm>
            <a:off x="4111558" y="349060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144"/>
          <p:cNvSpPr/>
          <p:nvPr/>
        </p:nvSpPr>
        <p:spPr>
          <a:xfrm>
            <a:off x="4946757" y="1156006"/>
            <a:ext cx="4319081" cy="3967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2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2.45 MeV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neutrons, 10</a:t>
            </a:r>
            <a:r>
              <a:rPr lang="en-US" sz="2000" b="1" baseline="30000" dirty="0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n/s/cm</a:t>
            </a:r>
            <a:r>
              <a:rPr lang="en-US" sz="2000" b="1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algn="ctr">
              <a:buSzPct val="25000"/>
            </a:pPr>
            <a:r>
              <a:rPr lang="en-US" sz="2000" b="1" dirty="0">
                <a:ea typeface="Calibri"/>
                <a:cs typeface="Calibri"/>
                <a:sym typeface="Calibri"/>
              </a:rPr>
              <a:t>Extraction Plate: 5mm diameter</a:t>
            </a:r>
            <a:endParaRPr lang="en-US" sz="2000" dirty="0">
              <a:solidFill>
                <a:srgbClr val="385623"/>
              </a:solidFill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000" b="0" i="0" u="none" strike="noStrike" cap="none" dirty="0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Shape 145"/>
          <p:cNvCxnSpPr/>
          <p:nvPr/>
        </p:nvCxnSpPr>
        <p:spPr>
          <a:xfrm rot="10800000">
            <a:off x="4946758" y="3967965"/>
            <a:ext cx="0" cy="383400"/>
          </a:xfrm>
          <a:prstGeom prst="straightConnector1">
            <a:avLst/>
          </a:prstGeom>
          <a:noFill/>
          <a:ln w="19075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4" name="Shape 146"/>
          <p:cNvCxnSpPr/>
          <p:nvPr/>
        </p:nvCxnSpPr>
        <p:spPr>
          <a:xfrm rot="10800000">
            <a:off x="4530598" y="4182526"/>
            <a:ext cx="416160" cy="171000"/>
          </a:xfrm>
          <a:prstGeom prst="straightConnector1">
            <a:avLst/>
          </a:prstGeom>
          <a:noFill/>
          <a:ln w="19075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5" name="Shape 147"/>
          <p:cNvCxnSpPr/>
          <p:nvPr/>
        </p:nvCxnSpPr>
        <p:spPr>
          <a:xfrm rot="10800000">
            <a:off x="4522679" y="3749805"/>
            <a:ext cx="14039" cy="431999"/>
          </a:xfrm>
          <a:prstGeom prst="straightConnector1">
            <a:avLst/>
          </a:prstGeom>
          <a:noFill/>
          <a:ln w="19075" cap="flat" cmpd="sng">
            <a:solidFill>
              <a:srgbClr val="5B9BD5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46" name="Shape 148"/>
          <p:cNvSpPr/>
          <p:nvPr/>
        </p:nvSpPr>
        <p:spPr>
          <a:xfrm>
            <a:off x="4995358" y="3957526"/>
            <a:ext cx="615600" cy="4013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800" b="0" i="0" u="none" strike="noStrike" cap="none" baseline="-25000" dirty="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80440" y="1449878"/>
            <a:ext cx="2357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Commissioning:</a:t>
            </a:r>
          </a:p>
          <a:p>
            <a:r>
              <a:rPr lang="en-US" dirty="0"/>
              <a:t>25 July 2015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5560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3856 0.5143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" y="257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44479 -0.58518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" y="-29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-0.47205 -0.5037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" y="-252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66753 0.05185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" y="26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-0.53281 0.4009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" y="20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1.38889E-6 -0.60625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33" grpId="0"/>
      <p:bldP spid="34" grpId="0" animBg="1"/>
      <p:bldP spid="35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/>
              <a:t>The UC Berkeley High Flux Neutron Generator</a:t>
            </a:r>
          </a:p>
        </p:txBody>
      </p:sp>
      <p:pic>
        <p:nvPicPr>
          <p:cNvPr id="1027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1028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4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4710022" y="5201920"/>
          <a:ext cx="4433976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Foils Used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Metal 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Abundance (a/o)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Foil Density (mg/cm</a:t>
                      </a:r>
                      <a:r>
                        <a:rPr lang="en-US" sz="1200" baseline="30000"/>
                        <a:t>2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/>
                        <a:t>nat</a:t>
                      </a:r>
                      <a:r>
                        <a:rPr lang="en-US" sz="1200" dirty="0" err="1"/>
                        <a:t>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 99.999%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/>
                        <a:t>113</a:t>
                      </a:r>
                      <a:r>
                        <a:rPr lang="en-US" sz="1200" dirty="0"/>
                        <a:t>In (4.29%), </a:t>
                      </a:r>
                      <a:r>
                        <a:rPr lang="en-US" sz="1200" baseline="30000" dirty="0"/>
                        <a:t>115</a:t>
                      </a:r>
                      <a:r>
                        <a:rPr lang="en-US" sz="1200" dirty="0"/>
                        <a:t>In (95.71%)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/>
                        <a:t>nat</a:t>
                      </a:r>
                      <a:r>
                        <a:rPr lang="en-US" sz="1200" dirty="0" err="1"/>
                        <a:t>Zn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 99.99%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/>
                        <a:t>64</a:t>
                      </a:r>
                      <a:r>
                        <a:rPr lang="en-US" sz="1200" dirty="0"/>
                        <a:t>Zn (49.17%)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714.1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/>
                        <a:t>nat</a:t>
                      </a:r>
                      <a:r>
                        <a:rPr lang="en-US" sz="1200" dirty="0" err="1"/>
                        <a:t>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99.999%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/>
                        <a:t>47</a:t>
                      </a:r>
                      <a:r>
                        <a:rPr lang="en-US" sz="1200" dirty="0"/>
                        <a:t>Ti (7.44%)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176582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|0.2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31733</TotalTime>
  <Words>1394</Words>
  <Application>Microsoft Office PowerPoint</Application>
  <PresentationFormat>On-screen Show (4:3)</PresentationFormat>
  <Paragraphs>366</Paragraphs>
  <Slides>47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Adobe Garamond Pro Bold</vt:lpstr>
      <vt:lpstr>Arial</vt:lpstr>
      <vt:lpstr>Calibri</vt:lpstr>
      <vt:lpstr>Georgia</vt:lpstr>
      <vt:lpstr>Lucida Grande</vt:lpstr>
      <vt:lpstr>Wingdings</vt:lpstr>
      <vt:lpstr>Custom Design</vt:lpstr>
      <vt:lpstr>Medical Isotope Production at Berkeley</vt:lpstr>
      <vt:lpstr>PowerPoint Presentation</vt:lpstr>
      <vt:lpstr>64Cu and 47Sc (n,p) Cross-Section Measurements for Medical Radionuclide Production </vt:lpstr>
      <vt:lpstr>Some perspective</vt:lpstr>
      <vt:lpstr>Some perspective</vt:lpstr>
      <vt:lpstr>Cross-Section Systematics</vt:lpstr>
      <vt:lpstr>Medical Applications</vt:lpstr>
      <vt:lpstr>The UC Berkeley High Flux Neutron Generator</vt:lpstr>
      <vt:lpstr>The UC Berkeley High Flux Neutron Generator</vt:lpstr>
      <vt:lpstr>The UC Berkeley High Flux Neutron Generator</vt:lpstr>
      <vt:lpstr>The UC Berkeley High Flux Neutron Generator</vt:lpstr>
      <vt:lpstr>Relative Activation Measurements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Stacked-target Charged Particle Excitation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Measurements @ LANL – Nb(p,x) </vt:lpstr>
      <vt:lpstr>Measurements @ LANL – Nb(p,x) </vt:lpstr>
      <vt:lpstr>Measurements @ LANL – Nb(p,x) </vt:lpstr>
      <vt:lpstr>PowerPoint Presentation</vt:lpstr>
      <vt:lpstr>PowerPoint Presentation</vt:lpstr>
      <vt:lpstr>Tunable Quasi-Monoenergetic Neutron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Tusen takk!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Steven Voyles</dc:creator>
  <cp:lastModifiedBy>Andrew Steven Voyles</cp:lastModifiedBy>
  <cp:revision>472</cp:revision>
  <dcterms:created xsi:type="dcterms:W3CDTF">2013-01-15T19:08:57Z</dcterms:created>
  <dcterms:modified xsi:type="dcterms:W3CDTF">2017-05-19T08:07:04Z</dcterms:modified>
</cp:coreProperties>
</file>